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0"/>
  </p:notesMasterIdLst>
  <p:handoutMasterIdLst>
    <p:handoutMasterId r:id="rId21"/>
  </p:handoutMasterIdLst>
  <p:sldIdLst>
    <p:sldId id="266" r:id="rId5"/>
    <p:sldId id="387" r:id="rId6"/>
    <p:sldId id="270" r:id="rId7"/>
    <p:sldId id="276" r:id="rId8"/>
    <p:sldId id="277" r:id="rId9"/>
    <p:sldId id="459" r:id="rId10"/>
    <p:sldId id="460" r:id="rId11"/>
    <p:sldId id="281" r:id="rId12"/>
    <p:sldId id="461" r:id="rId13"/>
    <p:sldId id="454" r:id="rId14"/>
    <p:sldId id="464" r:id="rId15"/>
    <p:sldId id="463" r:id="rId16"/>
    <p:sldId id="465" r:id="rId17"/>
    <p:sldId id="456" r:id="rId18"/>
    <p:sldId id="305" r:id="rId19"/>
  </p:sldIdLst>
  <p:sldSz cx="9144000" cy="6858000" type="screen4x3"/>
  <p:notesSz cx="7315200" cy="96012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CF51"/>
    <a:srgbClr val="009900"/>
    <a:srgbClr val="C9C9C9"/>
    <a:srgbClr val="E4E4E4"/>
    <a:srgbClr val="E8E8E8"/>
    <a:srgbClr val="F9F9F9"/>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1" autoAdjust="0"/>
    <p:restoredTop sz="62804" autoAdjust="0"/>
  </p:normalViewPr>
  <p:slideViewPr>
    <p:cSldViewPr>
      <p:cViewPr varScale="1">
        <p:scale>
          <a:sx n="26" d="100"/>
          <a:sy n="26" d="100"/>
        </p:scale>
        <p:origin x="-2312"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276"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Sales</c:v>
                </c:pt>
              </c:strCache>
            </c:strRef>
          </c:tx>
          <c:spPr>
            <a:ln w="28575"/>
          </c:spPr>
          <c:dPt>
            <c:idx val="0"/>
            <c:bubble3D val="0"/>
            <c:spPr>
              <a:solidFill>
                <a:schemeClr val="accent5">
                  <a:lumMod val="60000"/>
                  <a:lumOff val="40000"/>
                </a:schemeClr>
              </a:solidFill>
              <a:ln w="28575"/>
            </c:spPr>
          </c:dPt>
          <c:dPt>
            <c:idx val="1"/>
            <c:bubble3D val="0"/>
            <c:spPr>
              <a:solidFill>
                <a:srgbClr val="00B050"/>
              </a:solidFill>
              <a:ln w="28575"/>
            </c:spPr>
          </c:dPt>
          <c:dPt>
            <c:idx val="2"/>
            <c:bubble3D val="0"/>
            <c:spPr>
              <a:solidFill>
                <a:srgbClr val="FFC000"/>
              </a:solidFill>
              <a:ln w="28575"/>
            </c:spPr>
          </c:dPt>
          <c:dPt>
            <c:idx val="3"/>
            <c:bubble3D val="0"/>
            <c:spPr>
              <a:solidFill>
                <a:srgbClr val="92D050"/>
              </a:solidFill>
              <a:ln w="28575"/>
            </c:spPr>
          </c:dPt>
          <c:dPt>
            <c:idx val="4"/>
            <c:bubble3D val="0"/>
            <c:spPr>
              <a:solidFill>
                <a:srgbClr val="7030A0"/>
              </a:solidFill>
              <a:ln w="28575"/>
            </c:spPr>
          </c:dPt>
          <c:dLbls>
            <c:delete val="1"/>
          </c:dLbls>
          <c:cat>
            <c:strRef>
              <c:f>Sheet1!$A$2:$A$6</c:f>
              <c:strCache>
                <c:ptCount val="5"/>
                <c:pt idx="0">
                  <c:v>1st Qtr</c:v>
                </c:pt>
                <c:pt idx="1">
                  <c:v>2nd Qtr</c:v>
                </c:pt>
                <c:pt idx="3">
                  <c:v>3rd Qtr</c:v>
                </c:pt>
                <c:pt idx="4">
                  <c:v>4th Qtr</c:v>
                </c:pt>
              </c:strCache>
            </c:strRef>
          </c:cat>
          <c:val>
            <c:numRef>
              <c:f>Sheet1!$B$2:$B$6</c:f>
              <c:numCache>
                <c:formatCode>0%</c:formatCode>
                <c:ptCount val="5"/>
                <c:pt idx="0">
                  <c:v>0.5</c:v>
                </c:pt>
                <c:pt idx="1">
                  <c:v>0.5</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spPr>
    <a:ln w="28575"/>
  </c:spPr>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9B09C9-530E-48E1-808F-5423B4E94C8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3CA9F26-09A8-4AE4-AF76-9F9195A4A23C}">
      <dgm:prSet phldrT="[Text]" custT="1"/>
      <dgm:spPr/>
      <dgm:t>
        <a:bodyPr/>
        <a:lstStyle/>
        <a:p>
          <a:pPr algn="ctr"/>
          <a:r>
            <a:rPr lang="en-US" sz="3600" dirty="0" smtClean="0"/>
            <a:t>Contain students with a similar score histories</a:t>
          </a:r>
          <a:br>
            <a:rPr lang="en-US" sz="3600" dirty="0" smtClean="0"/>
          </a:br>
          <a:r>
            <a:rPr lang="en-US" sz="3600" dirty="0" smtClean="0"/>
            <a:t>over an entire academic career</a:t>
          </a:r>
          <a:endParaRPr lang="en-US" sz="3600" dirty="0"/>
        </a:p>
      </dgm:t>
    </dgm:pt>
    <dgm:pt modelId="{BE11A8C5-9784-46AF-996E-9B0E4C055ABA}" type="parTrans" cxnId="{DD6CFA02-DBCC-4BE9-B721-422A81DB9324}">
      <dgm:prSet/>
      <dgm:spPr/>
      <dgm:t>
        <a:bodyPr/>
        <a:lstStyle/>
        <a:p>
          <a:pPr algn="ctr"/>
          <a:endParaRPr lang="en-US" sz="2400"/>
        </a:p>
      </dgm:t>
    </dgm:pt>
    <dgm:pt modelId="{0B9A2D8A-1167-4962-A19C-B8577BB92EAB}" type="sibTrans" cxnId="{DD6CFA02-DBCC-4BE9-B721-422A81DB9324}">
      <dgm:prSet/>
      <dgm:spPr/>
      <dgm:t>
        <a:bodyPr/>
        <a:lstStyle/>
        <a:p>
          <a:pPr algn="ctr"/>
          <a:endParaRPr lang="en-US" sz="2400"/>
        </a:p>
      </dgm:t>
    </dgm:pt>
    <dgm:pt modelId="{907B79BF-2865-482C-B163-7734AA9897BF}">
      <dgm:prSet phldrT="[Text]" custT="1"/>
      <dgm:spPr/>
      <dgm:t>
        <a:bodyPr/>
        <a:lstStyle/>
        <a:p>
          <a:pPr algn="ctr"/>
          <a:r>
            <a:rPr lang="en-US" sz="3600" dirty="0" smtClean="0"/>
            <a:t>Include all students and comparable</a:t>
          </a:r>
          <a:br>
            <a:rPr lang="en-US" sz="3600" dirty="0" smtClean="0"/>
          </a:br>
          <a:r>
            <a:rPr lang="en-US" sz="3600" dirty="0" smtClean="0"/>
            <a:t>HSA scores available statewide</a:t>
          </a:r>
          <a:endParaRPr lang="en-US" sz="3600" dirty="0"/>
        </a:p>
      </dgm:t>
    </dgm:pt>
    <dgm:pt modelId="{01F9F83E-8872-46DC-BE8E-CE8836B80921}" type="parTrans" cxnId="{05FFD1D2-42E7-49DE-8B5B-76AD46455F63}">
      <dgm:prSet/>
      <dgm:spPr/>
      <dgm:t>
        <a:bodyPr/>
        <a:lstStyle/>
        <a:p>
          <a:pPr algn="ctr"/>
          <a:endParaRPr lang="en-US" sz="2400"/>
        </a:p>
      </dgm:t>
    </dgm:pt>
    <dgm:pt modelId="{DE9E05A9-F5AB-444A-8D5C-137345B2980B}" type="sibTrans" cxnId="{05FFD1D2-42E7-49DE-8B5B-76AD46455F63}">
      <dgm:prSet/>
      <dgm:spPr/>
      <dgm:t>
        <a:bodyPr/>
        <a:lstStyle/>
        <a:p>
          <a:pPr algn="ctr"/>
          <a:endParaRPr lang="en-US" sz="2400"/>
        </a:p>
      </dgm:t>
    </dgm:pt>
    <dgm:pt modelId="{300E5E07-A425-4750-8C52-2B9D8C7AD4CF}">
      <dgm:prSet phldrT="[Text]" custT="1"/>
      <dgm:spPr/>
      <dgm:t>
        <a:bodyPr/>
        <a:lstStyle/>
        <a:p>
          <a:pPr algn="ctr"/>
          <a:r>
            <a:rPr lang="en-US" sz="3600" dirty="0" smtClean="0"/>
            <a:t>NOT based on student characteristics</a:t>
          </a:r>
          <a:br>
            <a:rPr lang="en-US" sz="3600" dirty="0" smtClean="0"/>
          </a:br>
          <a:r>
            <a:rPr lang="en-US" sz="3600" dirty="0" smtClean="0"/>
            <a:t>(ELL, F/RL, IEP, Race/Ethnicity, Gender)</a:t>
          </a:r>
          <a:endParaRPr lang="en-US" sz="3600" dirty="0"/>
        </a:p>
      </dgm:t>
    </dgm:pt>
    <dgm:pt modelId="{821FCDA2-4A39-409D-8783-3B5F7E07BF23}" type="parTrans" cxnId="{B1358284-F027-4421-8ACC-8D6ECD258A65}">
      <dgm:prSet/>
      <dgm:spPr/>
      <dgm:t>
        <a:bodyPr/>
        <a:lstStyle/>
        <a:p>
          <a:pPr algn="ctr"/>
          <a:endParaRPr lang="en-US" sz="2400"/>
        </a:p>
      </dgm:t>
    </dgm:pt>
    <dgm:pt modelId="{E5A8715B-41F0-4760-AEB5-074BFCE0609A}" type="sibTrans" cxnId="{B1358284-F027-4421-8ACC-8D6ECD258A65}">
      <dgm:prSet/>
      <dgm:spPr/>
      <dgm:t>
        <a:bodyPr/>
        <a:lstStyle/>
        <a:p>
          <a:pPr algn="ctr"/>
          <a:endParaRPr lang="en-US" sz="2400"/>
        </a:p>
      </dgm:t>
    </dgm:pt>
    <dgm:pt modelId="{506C078F-C6AC-4E92-BC5F-ADCBB383B7A3}" type="pres">
      <dgm:prSet presAssocID="{6C9B09C9-530E-48E1-808F-5423B4E94C87}" presName="linear" presStyleCnt="0">
        <dgm:presLayoutVars>
          <dgm:animLvl val="lvl"/>
          <dgm:resizeHandles val="exact"/>
        </dgm:presLayoutVars>
      </dgm:prSet>
      <dgm:spPr/>
      <dgm:t>
        <a:bodyPr/>
        <a:lstStyle/>
        <a:p>
          <a:endParaRPr lang="en-US"/>
        </a:p>
      </dgm:t>
    </dgm:pt>
    <dgm:pt modelId="{18E73528-125C-455E-B8AB-C809D804D4D1}" type="pres">
      <dgm:prSet presAssocID="{D3CA9F26-09A8-4AE4-AF76-9F9195A4A23C}" presName="parentText" presStyleLbl="node1" presStyleIdx="0" presStyleCnt="3">
        <dgm:presLayoutVars>
          <dgm:chMax val="0"/>
          <dgm:bulletEnabled val="1"/>
        </dgm:presLayoutVars>
      </dgm:prSet>
      <dgm:spPr/>
      <dgm:t>
        <a:bodyPr/>
        <a:lstStyle/>
        <a:p>
          <a:endParaRPr lang="en-US"/>
        </a:p>
      </dgm:t>
    </dgm:pt>
    <dgm:pt modelId="{1B57314D-7D36-4C15-985F-686B0210BB76}" type="pres">
      <dgm:prSet presAssocID="{0B9A2D8A-1167-4962-A19C-B8577BB92EAB}" presName="spacer" presStyleCnt="0"/>
      <dgm:spPr/>
    </dgm:pt>
    <dgm:pt modelId="{E99F367F-6468-4A13-B2F6-46FAA1574766}" type="pres">
      <dgm:prSet presAssocID="{907B79BF-2865-482C-B163-7734AA9897BF}" presName="parentText" presStyleLbl="node1" presStyleIdx="1" presStyleCnt="3">
        <dgm:presLayoutVars>
          <dgm:chMax val="0"/>
          <dgm:bulletEnabled val="1"/>
        </dgm:presLayoutVars>
      </dgm:prSet>
      <dgm:spPr/>
      <dgm:t>
        <a:bodyPr/>
        <a:lstStyle/>
        <a:p>
          <a:endParaRPr lang="en-US"/>
        </a:p>
      </dgm:t>
    </dgm:pt>
    <dgm:pt modelId="{E22F382E-1FD8-4A89-A2B0-7D69B39C9375}" type="pres">
      <dgm:prSet presAssocID="{DE9E05A9-F5AB-444A-8D5C-137345B2980B}" presName="spacer" presStyleCnt="0"/>
      <dgm:spPr/>
    </dgm:pt>
    <dgm:pt modelId="{2E9B040F-81D4-47AC-A286-E770632B98FB}" type="pres">
      <dgm:prSet presAssocID="{300E5E07-A425-4750-8C52-2B9D8C7AD4CF}" presName="parentText" presStyleLbl="node1" presStyleIdx="2" presStyleCnt="3">
        <dgm:presLayoutVars>
          <dgm:chMax val="0"/>
          <dgm:bulletEnabled val="1"/>
        </dgm:presLayoutVars>
      </dgm:prSet>
      <dgm:spPr/>
      <dgm:t>
        <a:bodyPr/>
        <a:lstStyle/>
        <a:p>
          <a:endParaRPr lang="en-US"/>
        </a:p>
      </dgm:t>
    </dgm:pt>
  </dgm:ptLst>
  <dgm:cxnLst>
    <dgm:cxn modelId="{606CECBA-6423-4B96-9FD1-B1704ACEF102}" type="presOf" srcId="{300E5E07-A425-4750-8C52-2B9D8C7AD4CF}" destId="{2E9B040F-81D4-47AC-A286-E770632B98FB}" srcOrd="0" destOrd="0" presId="urn:microsoft.com/office/officeart/2005/8/layout/vList2"/>
    <dgm:cxn modelId="{2A2A1AB8-C116-484F-8B02-ABD68FFA4B2B}" type="presOf" srcId="{907B79BF-2865-482C-B163-7734AA9897BF}" destId="{E99F367F-6468-4A13-B2F6-46FAA1574766}" srcOrd="0" destOrd="0" presId="urn:microsoft.com/office/officeart/2005/8/layout/vList2"/>
    <dgm:cxn modelId="{05FFD1D2-42E7-49DE-8B5B-76AD46455F63}" srcId="{6C9B09C9-530E-48E1-808F-5423B4E94C87}" destId="{907B79BF-2865-482C-B163-7734AA9897BF}" srcOrd="1" destOrd="0" parTransId="{01F9F83E-8872-46DC-BE8E-CE8836B80921}" sibTransId="{DE9E05A9-F5AB-444A-8D5C-137345B2980B}"/>
    <dgm:cxn modelId="{DD6CFA02-DBCC-4BE9-B721-422A81DB9324}" srcId="{6C9B09C9-530E-48E1-808F-5423B4E94C87}" destId="{D3CA9F26-09A8-4AE4-AF76-9F9195A4A23C}" srcOrd="0" destOrd="0" parTransId="{BE11A8C5-9784-46AF-996E-9B0E4C055ABA}" sibTransId="{0B9A2D8A-1167-4962-A19C-B8577BB92EAB}"/>
    <dgm:cxn modelId="{7D57675D-65B8-49D0-AF41-1A06225C47FF}" type="presOf" srcId="{6C9B09C9-530E-48E1-808F-5423B4E94C87}" destId="{506C078F-C6AC-4E92-BC5F-ADCBB383B7A3}" srcOrd="0" destOrd="0" presId="urn:microsoft.com/office/officeart/2005/8/layout/vList2"/>
    <dgm:cxn modelId="{C22DB687-B3F9-470B-A479-515DDED015A3}" type="presOf" srcId="{D3CA9F26-09A8-4AE4-AF76-9F9195A4A23C}" destId="{18E73528-125C-455E-B8AB-C809D804D4D1}" srcOrd="0" destOrd="0" presId="urn:microsoft.com/office/officeart/2005/8/layout/vList2"/>
    <dgm:cxn modelId="{B1358284-F027-4421-8ACC-8D6ECD258A65}" srcId="{6C9B09C9-530E-48E1-808F-5423B4E94C87}" destId="{300E5E07-A425-4750-8C52-2B9D8C7AD4CF}" srcOrd="2" destOrd="0" parTransId="{821FCDA2-4A39-409D-8783-3B5F7E07BF23}" sibTransId="{E5A8715B-41F0-4760-AEB5-074BFCE0609A}"/>
    <dgm:cxn modelId="{A4F2F693-B801-49DB-B498-47DADFCF71C9}" type="presParOf" srcId="{506C078F-C6AC-4E92-BC5F-ADCBB383B7A3}" destId="{18E73528-125C-455E-B8AB-C809D804D4D1}" srcOrd="0" destOrd="0" presId="urn:microsoft.com/office/officeart/2005/8/layout/vList2"/>
    <dgm:cxn modelId="{0CDA7C18-3950-4E4D-9B78-C372F4F10BEE}" type="presParOf" srcId="{506C078F-C6AC-4E92-BC5F-ADCBB383B7A3}" destId="{1B57314D-7D36-4C15-985F-686B0210BB76}" srcOrd="1" destOrd="0" presId="urn:microsoft.com/office/officeart/2005/8/layout/vList2"/>
    <dgm:cxn modelId="{E11FF8B1-516B-4964-9383-89E87A394F26}" type="presParOf" srcId="{506C078F-C6AC-4E92-BC5F-ADCBB383B7A3}" destId="{E99F367F-6468-4A13-B2F6-46FAA1574766}" srcOrd="2" destOrd="0" presId="urn:microsoft.com/office/officeart/2005/8/layout/vList2"/>
    <dgm:cxn modelId="{BEDEA388-5CDD-4642-8826-0CDCE597758B}" type="presParOf" srcId="{506C078F-C6AC-4E92-BC5F-ADCBB383B7A3}" destId="{E22F382E-1FD8-4A89-A2B0-7D69B39C9375}" srcOrd="3" destOrd="0" presId="urn:microsoft.com/office/officeart/2005/8/layout/vList2"/>
    <dgm:cxn modelId="{7722EFB8-2448-48DC-A487-9E0EF44A2000}" type="presParOf" srcId="{506C078F-C6AC-4E92-BC5F-ADCBB383B7A3}" destId="{2E9B040F-81D4-47AC-A286-E770632B98F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47C3F8-BA81-4D2A-999A-C7C46A9E9122}" type="doc">
      <dgm:prSet loTypeId="urn:microsoft.com/office/officeart/2005/8/layout/hChevron3" loCatId="" qsTypeId="urn:microsoft.com/office/officeart/2005/8/quickstyle/simple1" qsCatId="simple" csTypeId="urn:microsoft.com/office/officeart/2005/8/colors/colorful3" csCatId="colorful" phldr="1"/>
      <dgm:spPr/>
    </dgm:pt>
    <dgm:pt modelId="{F09935D1-A74F-46C5-9E94-55EAF43FAFC9}">
      <dgm:prSet phldrT="[Text]" custT="1"/>
      <dgm:spPr/>
      <dgm:t>
        <a:bodyPr/>
        <a:lstStyle/>
        <a:p>
          <a:pPr algn="ctr"/>
          <a:r>
            <a:rPr lang="en-US" sz="2000" dirty="0" smtClean="0"/>
            <a:t>HSA Scale Score</a:t>
          </a:r>
          <a:endParaRPr lang="en-US" sz="2000" dirty="0"/>
        </a:p>
      </dgm:t>
    </dgm:pt>
    <dgm:pt modelId="{0C992EA2-9191-40C1-AACC-B3216988D6E9}" type="parTrans" cxnId="{BE9AD64C-EBDB-4829-BEBA-4DA6BB5436D1}">
      <dgm:prSet/>
      <dgm:spPr/>
      <dgm:t>
        <a:bodyPr/>
        <a:lstStyle/>
        <a:p>
          <a:endParaRPr lang="en-US"/>
        </a:p>
      </dgm:t>
    </dgm:pt>
    <dgm:pt modelId="{A5946D97-035D-45F2-913F-E7FAC85D16C6}" type="sibTrans" cxnId="{BE9AD64C-EBDB-4829-BEBA-4DA6BB5436D1}">
      <dgm:prSet/>
      <dgm:spPr/>
      <dgm:t>
        <a:bodyPr/>
        <a:lstStyle/>
        <a:p>
          <a:endParaRPr lang="en-US"/>
        </a:p>
      </dgm:t>
    </dgm:pt>
    <dgm:pt modelId="{A78F33D2-00E8-4C64-9FCC-4308843BB221}">
      <dgm:prSet phldrT="[Text]" custT="1"/>
      <dgm:spPr/>
      <dgm:t>
        <a:bodyPr/>
        <a:lstStyle/>
        <a:p>
          <a:r>
            <a:rPr lang="en-US" sz="2000" dirty="0" smtClean="0"/>
            <a:t>Calculate School ELA MGP</a:t>
          </a:r>
          <a:endParaRPr lang="en-US" sz="2000" dirty="0"/>
        </a:p>
      </dgm:t>
    </dgm:pt>
    <dgm:pt modelId="{3F0492C2-0E30-4B7A-A49D-32588AC8C879}" type="parTrans" cxnId="{18FD9047-4F15-49EF-80BA-424B298B2163}">
      <dgm:prSet/>
      <dgm:spPr/>
      <dgm:t>
        <a:bodyPr/>
        <a:lstStyle/>
        <a:p>
          <a:endParaRPr lang="en-US"/>
        </a:p>
      </dgm:t>
    </dgm:pt>
    <dgm:pt modelId="{3BD4D12E-19CF-4D10-A9AB-52262DAAC94B}" type="sibTrans" cxnId="{18FD9047-4F15-49EF-80BA-424B298B2163}">
      <dgm:prSet/>
      <dgm:spPr/>
      <dgm:t>
        <a:bodyPr/>
        <a:lstStyle/>
        <a:p>
          <a:endParaRPr lang="en-US"/>
        </a:p>
      </dgm:t>
    </dgm:pt>
    <dgm:pt modelId="{2B80D819-6C7A-4A89-88A9-8B5F13A4AEBF}">
      <dgm:prSet phldrT="[Text]" custT="1"/>
      <dgm:spPr/>
      <dgm:t>
        <a:bodyPr/>
        <a:lstStyle/>
        <a:p>
          <a:r>
            <a:rPr lang="en-US" sz="2000" dirty="0" smtClean="0"/>
            <a:t>Applied to Scoring Ranges</a:t>
          </a:r>
          <a:endParaRPr lang="en-US" sz="2000" dirty="0"/>
        </a:p>
      </dgm:t>
    </dgm:pt>
    <dgm:pt modelId="{255B4F49-897D-49E0-905C-5588329FA862}" type="parTrans" cxnId="{E9D0AD93-8D08-461C-9B19-40106BB850BD}">
      <dgm:prSet/>
      <dgm:spPr/>
      <dgm:t>
        <a:bodyPr/>
        <a:lstStyle/>
        <a:p>
          <a:endParaRPr lang="en-US"/>
        </a:p>
      </dgm:t>
    </dgm:pt>
    <dgm:pt modelId="{3E07FEEF-7B33-4CBF-BAF6-67216EA6F00C}" type="sibTrans" cxnId="{E9D0AD93-8D08-461C-9B19-40106BB850BD}">
      <dgm:prSet/>
      <dgm:spPr/>
      <dgm:t>
        <a:bodyPr/>
        <a:lstStyle/>
        <a:p>
          <a:endParaRPr lang="en-US"/>
        </a:p>
      </dgm:t>
    </dgm:pt>
    <dgm:pt modelId="{79F4ADBC-A38A-7E4C-B2D2-B00639C885F8}" type="pres">
      <dgm:prSet presAssocID="{8D47C3F8-BA81-4D2A-999A-C7C46A9E9122}" presName="Name0" presStyleCnt="0">
        <dgm:presLayoutVars>
          <dgm:dir/>
          <dgm:resizeHandles val="exact"/>
        </dgm:presLayoutVars>
      </dgm:prSet>
      <dgm:spPr/>
    </dgm:pt>
    <dgm:pt modelId="{FA2AD9B8-D137-AC44-B7C2-F6AF548AB32F}" type="pres">
      <dgm:prSet presAssocID="{F09935D1-A74F-46C5-9E94-55EAF43FAFC9}" presName="parTxOnly" presStyleLbl="node1" presStyleIdx="0" presStyleCnt="3" custScaleX="108790">
        <dgm:presLayoutVars>
          <dgm:bulletEnabled val="1"/>
        </dgm:presLayoutVars>
      </dgm:prSet>
      <dgm:spPr/>
      <dgm:t>
        <a:bodyPr/>
        <a:lstStyle/>
        <a:p>
          <a:endParaRPr lang="en-US"/>
        </a:p>
      </dgm:t>
    </dgm:pt>
    <dgm:pt modelId="{9CEA8DDA-0945-864C-9409-1B94944C2669}" type="pres">
      <dgm:prSet presAssocID="{A5946D97-035D-45F2-913F-E7FAC85D16C6}" presName="parSpace" presStyleCnt="0"/>
      <dgm:spPr/>
    </dgm:pt>
    <dgm:pt modelId="{D671BDEC-056D-034D-BC72-AE8BD69F2809}" type="pres">
      <dgm:prSet presAssocID="{A78F33D2-00E8-4C64-9FCC-4308843BB221}" presName="parTxOnly" presStyleLbl="node1" presStyleIdx="1" presStyleCnt="3" custScaleX="128914" custScaleY="100013">
        <dgm:presLayoutVars>
          <dgm:bulletEnabled val="1"/>
        </dgm:presLayoutVars>
      </dgm:prSet>
      <dgm:spPr/>
      <dgm:t>
        <a:bodyPr/>
        <a:lstStyle/>
        <a:p>
          <a:endParaRPr lang="en-US"/>
        </a:p>
      </dgm:t>
    </dgm:pt>
    <dgm:pt modelId="{6D6CFD75-DE58-874C-8AD8-42FEF20B2247}" type="pres">
      <dgm:prSet presAssocID="{3BD4D12E-19CF-4D10-A9AB-52262DAAC94B}" presName="parSpace" presStyleCnt="0"/>
      <dgm:spPr/>
    </dgm:pt>
    <dgm:pt modelId="{09DF96E7-FB5E-CD42-8CC9-E347112EB483}" type="pres">
      <dgm:prSet presAssocID="{2B80D819-6C7A-4A89-88A9-8B5F13A4AEBF}" presName="parTxOnly" presStyleLbl="node1" presStyleIdx="2" presStyleCnt="3">
        <dgm:presLayoutVars>
          <dgm:bulletEnabled val="1"/>
        </dgm:presLayoutVars>
      </dgm:prSet>
      <dgm:spPr/>
      <dgm:t>
        <a:bodyPr/>
        <a:lstStyle/>
        <a:p>
          <a:endParaRPr lang="en-US"/>
        </a:p>
      </dgm:t>
    </dgm:pt>
  </dgm:ptLst>
  <dgm:cxnLst>
    <dgm:cxn modelId="{30559F77-3567-4242-9FD8-2DF491E1893C}" type="presOf" srcId="{2B80D819-6C7A-4A89-88A9-8B5F13A4AEBF}" destId="{09DF96E7-FB5E-CD42-8CC9-E347112EB483}" srcOrd="0" destOrd="0" presId="urn:microsoft.com/office/officeart/2005/8/layout/hChevron3"/>
    <dgm:cxn modelId="{4F2AC8C9-213C-B54B-880D-F76FD19AD0DE}" type="presOf" srcId="{A78F33D2-00E8-4C64-9FCC-4308843BB221}" destId="{D671BDEC-056D-034D-BC72-AE8BD69F2809}" srcOrd="0" destOrd="0" presId="urn:microsoft.com/office/officeart/2005/8/layout/hChevron3"/>
    <dgm:cxn modelId="{E9D0AD93-8D08-461C-9B19-40106BB850BD}" srcId="{8D47C3F8-BA81-4D2A-999A-C7C46A9E9122}" destId="{2B80D819-6C7A-4A89-88A9-8B5F13A4AEBF}" srcOrd="2" destOrd="0" parTransId="{255B4F49-897D-49E0-905C-5588329FA862}" sibTransId="{3E07FEEF-7B33-4CBF-BAF6-67216EA6F00C}"/>
    <dgm:cxn modelId="{18FD9047-4F15-49EF-80BA-424B298B2163}" srcId="{8D47C3F8-BA81-4D2A-999A-C7C46A9E9122}" destId="{A78F33D2-00E8-4C64-9FCC-4308843BB221}" srcOrd="1" destOrd="0" parTransId="{3F0492C2-0E30-4B7A-A49D-32588AC8C879}" sibTransId="{3BD4D12E-19CF-4D10-A9AB-52262DAAC94B}"/>
    <dgm:cxn modelId="{B7547745-95FA-E94E-AB4D-F795A2C37571}" type="presOf" srcId="{8D47C3F8-BA81-4D2A-999A-C7C46A9E9122}" destId="{79F4ADBC-A38A-7E4C-B2D2-B00639C885F8}" srcOrd="0" destOrd="0" presId="urn:microsoft.com/office/officeart/2005/8/layout/hChevron3"/>
    <dgm:cxn modelId="{BE9AD64C-EBDB-4829-BEBA-4DA6BB5436D1}" srcId="{8D47C3F8-BA81-4D2A-999A-C7C46A9E9122}" destId="{F09935D1-A74F-46C5-9E94-55EAF43FAFC9}" srcOrd="0" destOrd="0" parTransId="{0C992EA2-9191-40C1-AACC-B3216988D6E9}" sibTransId="{A5946D97-035D-45F2-913F-E7FAC85D16C6}"/>
    <dgm:cxn modelId="{BD9BA3E6-DACC-4C4C-912F-68EC6704B4B6}" type="presOf" srcId="{F09935D1-A74F-46C5-9E94-55EAF43FAFC9}" destId="{FA2AD9B8-D137-AC44-B7C2-F6AF548AB32F}" srcOrd="0" destOrd="0" presId="urn:microsoft.com/office/officeart/2005/8/layout/hChevron3"/>
    <dgm:cxn modelId="{16284C6C-B1B7-D440-85E5-A78D04EE9024}" type="presParOf" srcId="{79F4ADBC-A38A-7E4C-B2D2-B00639C885F8}" destId="{FA2AD9B8-D137-AC44-B7C2-F6AF548AB32F}" srcOrd="0" destOrd="0" presId="urn:microsoft.com/office/officeart/2005/8/layout/hChevron3"/>
    <dgm:cxn modelId="{FFBD24AC-81DA-3341-8269-DBA6F779BBEC}" type="presParOf" srcId="{79F4ADBC-A38A-7E4C-B2D2-B00639C885F8}" destId="{9CEA8DDA-0945-864C-9409-1B94944C2669}" srcOrd="1" destOrd="0" presId="urn:microsoft.com/office/officeart/2005/8/layout/hChevron3"/>
    <dgm:cxn modelId="{D7932296-1039-C44E-872E-4243DC1345F1}" type="presParOf" srcId="{79F4ADBC-A38A-7E4C-B2D2-B00639C885F8}" destId="{D671BDEC-056D-034D-BC72-AE8BD69F2809}" srcOrd="2" destOrd="0" presId="urn:microsoft.com/office/officeart/2005/8/layout/hChevron3"/>
    <dgm:cxn modelId="{DB9C21F2-709E-474D-9C94-11EA04696007}" type="presParOf" srcId="{79F4ADBC-A38A-7E4C-B2D2-B00639C885F8}" destId="{6D6CFD75-DE58-874C-8AD8-42FEF20B2247}" srcOrd="3" destOrd="0" presId="urn:microsoft.com/office/officeart/2005/8/layout/hChevron3"/>
    <dgm:cxn modelId="{13BCAC3B-AE29-4945-82AC-D04D86FF27A4}" type="presParOf" srcId="{79F4ADBC-A38A-7E4C-B2D2-B00639C885F8}" destId="{09DF96E7-FB5E-CD42-8CC9-E347112EB483}"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73528-125C-455E-B8AB-C809D804D4D1}">
      <dsp:nvSpPr>
        <dsp:cNvPr id="0" name=""/>
        <dsp:cNvSpPr/>
      </dsp:nvSpPr>
      <dsp:spPr>
        <a:xfrm>
          <a:off x="0" y="1886"/>
          <a:ext cx="8991600" cy="123503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Contain students with a similar score histories</a:t>
          </a:r>
          <a:br>
            <a:rPr lang="en-US" sz="3600" kern="1200" dirty="0" smtClean="0"/>
          </a:br>
          <a:r>
            <a:rPr lang="en-US" sz="3600" kern="1200" dirty="0" smtClean="0"/>
            <a:t>over an entire academic career</a:t>
          </a:r>
          <a:endParaRPr lang="en-US" sz="3600" kern="1200" dirty="0"/>
        </a:p>
      </dsp:txBody>
      <dsp:txXfrm>
        <a:off x="60289" y="62175"/>
        <a:ext cx="8871022" cy="1114457"/>
      </dsp:txXfrm>
    </dsp:sp>
    <dsp:sp modelId="{E99F367F-6468-4A13-B2F6-46FAA1574766}">
      <dsp:nvSpPr>
        <dsp:cNvPr id="0" name=""/>
        <dsp:cNvSpPr/>
      </dsp:nvSpPr>
      <dsp:spPr>
        <a:xfrm>
          <a:off x="0" y="1249381"/>
          <a:ext cx="8991600" cy="1235035"/>
        </a:xfrm>
        <a:prstGeom prst="round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Include all students and comparable</a:t>
          </a:r>
          <a:br>
            <a:rPr lang="en-US" sz="3600" kern="1200" dirty="0" smtClean="0"/>
          </a:br>
          <a:r>
            <a:rPr lang="en-US" sz="3600" kern="1200" dirty="0" smtClean="0"/>
            <a:t>HSA scores available statewide</a:t>
          </a:r>
          <a:endParaRPr lang="en-US" sz="3600" kern="1200" dirty="0"/>
        </a:p>
      </dsp:txBody>
      <dsp:txXfrm>
        <a:off x="60289" y="1309670"/>
        <a:ext cx="8871022" cy="1114457"/>
      </dsp:txXfrm>
    </dsp:sp>
    <dsp:sp modelId="{2E9B040F-81D4-47AC-A286-E770632B98FB}">
      <dsp:nvSpPr>
        <dsp:cNvPr id="0" name=""/>
        <dsp:cNvSpPr/>
      </dsp:nvSpPr>
      <dsp:spPr>
        <a:xfrm>
          <a:off x="0" y="2496876"/>
          <a:ext cx="8991600" cy="1235035"/>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NOT based on student characteristics</a:t>
          </a:r>
          <a:br>
            <a:rPr lang="en-US" sz="3600" kern="1200" dirty="0" smtClean="0"/>
          </a:br>
          <a:r>
            <a:rPr lang="en-US" sz="3600" kern="1200" dirty="0" smtClean="0"/>
            <a:t>(ELL, F/RL, IEP, Race/Ethnicity, Gender)</a:t>
          </a:r>
          <a:endParaRPr lang="en-US" sz="3600" kern="1200" dirty="0"/>
        </a:p>
      </dsp:txBody>
      <dsp:txXfrm>
        <a:off x="60289" y="2557165"/>
        <a:ext cx="8871022" cy="1114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AD9B8-D137-AC44-B7C2-F6AF548AB32F}">
      <dsp:nvSpPr>
        <dsp:cNvPr id="0" name=""/>
        <dsp:cNvSpPr/>
      </dsp:nvSpPr>
      <dsp:spPr>
        <a:xfrm>
          <a:off x="6099" y="1414989"/>
          <a:ext cx="3287144" cy="1208620"/>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t>HSA Scale Score</a:t>
          </a:r>
          <a:endParaRPr lang="en-US" sz="2000" kern="1200" dirty="0"/>
        </a:p>
      </dsp:txBody>
      <dsp:txXfrm>
        <a:off x="6099" y="1414989"/>
        <a:ext cx="2984989" cy="1208620"/>
      </dsp:txXfrm>
    </dsp:sp>
    <dsp:sp modelId="{D671BDEC-056D-034D-BC72-AE8BD69F2809}">
      <dsp:nvSpPr>
        <dsp:cNvPr id="0" name=""/>
        <dsp:cNvSpPr/>
      </dsp:nvSpPr>
      <dsp:spPr>
        <a:xfrm>
          <a:off x="2688933" y="1414911"/>
          <a:ext cx="3895201" cy="1208777"/>
        </a:xfrm>
        <a:prstGeom prst="chevron">
          <a:avLst/>
        </a:prstGeom>
        <a:solidFill>
          <a:schemeClr val="accent3">
            <a:hueOff val="5625133"/>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t>Calculate School ELA MGP</a:t>
          </a:r>
          <a:endParaRPr lang="en-US" sz="2000" kern="1200" dirty="0"/>
        </a:p>
      </dsp:txBody>
      <dsp:txXfrm>
        <a:off x="3293322" y="1414911"/>
        <a:ext cx="2686424" cy="1208777"/>
      </dsp:txXfrm>
    </dsp:sp>
    <dsp:sp modelId="{09DF96E7-FB5E-CD42-8CC9-E347112EB483}">
      <dsp:nvSpPr>
        <dsp:cNvPr id="0" name=""/>
        <dsp:cNvSpPr/>
      </dsp:nvSpPr>
      <dsp:spPr>
        <a:xfrm>
          <a:off x="5979825" y="1414989"/>
          <a:ext cx="3021550" cy="1208620"/>
        </a:xfrm>
        <a:prstGeom prst="chevron">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t>Applied to Scoring Ranges</a:t>
          </a:r>
          <a:endParaRPr lang="en-US" sz="2000" kern="1200" dirty="0"/>
        </a:p>
      </dsp:txBody>
      <dsp:txXfrm>
        <a:off x="6584135" y="1414989"/>
        <a:ext cx="1812930" cy="12086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0.21429</cdr:x>
      <cdr:y>0.31116</cdr:y>
    </cdr:from>
    <cdr:to>
      <cdr:x>0.47011</cdr:x>
      <cdr:y>0.73525</cdr:y>
    </cdr:to>
    <cdr:sp macro="" textlink="">
      <cdr:nvSpPr>
        <cdr:cNvPr id="2" name="TextBox 1"/>
        <cdr:cNvSpPr txBox="1"/>
      </cdr:nvSpPr>
      <cdr:spPr>
        <a:xfrm xmlns:a="http://schemas.openxmlformats.org/drawingml/2006/main">
          <a:off x="914400" y="1072891"/>
          <a:ext cx="1091635" cy="14622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solidFill>
                <a:schemeClr val="bg1"/>
              </a:solidFill>
            </a:rPr>
            <a:t>Student Growth &amp; Learning</a:t>
          </a:r>
          <a:endParaRPr lang="en-US" sz="1800" b="1" dirty="0">
            <a:solidFill>
              <a:schemeClr val="bg1"/>
            </a:solidFill>
          </a:endParaRPr>
        </a:p>
      </cdr:txBody>
    </cdr:sp>
  </cdr:relSizeAnchor>
  <cdr:relSizeAnchor xmlns:cdr="http://schemas.openxmlformats.org/drawingml/2006/chartDrawing">
    <cdr:from>
      <cdr:x>0.53571</cdr:x>
      <cdr:y>0.31589</cdr:y>
    </cdr:from>
    <cdr:to>
      <cdr:x>0.79153</cdr:x>
      <cdr:y>0.73998</cdr:y>
    </cdr:to>
    <cdr:sp macro="" textlink="">
      <cdr:nvSpPr>
        <cdr:cNvPr id="3" name="TextBox 1"/>
        <cdr:cNvSpPr txBox="1"/>
      </cdr:nvSpPr>
      <cdr:spPr>
        <a:xfrm xmlns:a="http://schemas.openxmlformats.org/drawingml/2006/main">
          <a:off x="2286000" y="1089220"/>
          <a:ext cx="1091635" cy="14622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800" b="1" dirty="0" smtClean="0">
            <a:solidFill>
              <a:schemeClr val="bg1"/>
            </a:solidFill>
          </a:endParaRPr>
        </a:p>
        <a:p xmlns:a="http://schemas.openxmlformats.org/drawingml/2006/main">
          <a:pPr algn="ctr"/>
          <a:r>
            <a:rPr lang="en-US" sz="1800" b="1" dirty="0" smtClean="0">
              <a:solidFill>
                <a:schemeClr val="bg1"/>
              </a:solidFill>
            </a:rPr>
            <a:t>Teacher Practice</a:t>
          </a:r>
          <a:endParaRPr lang="en-US" sz="18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dirty="0" smtClean="0"/>
              <a:t>Understanding Hawaii’s Educator Effectiveness System</a:t>
            </a: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F2DB400C-E3C8-4FA1-AB92-045489B83DD1}" type="datetime1">
              <a:rPr lang="en-US" smtClean="0"/>
              <a:t>8/10/15</a:t>
            </a:fld>
            <a:endParaRPr lang="en-US" dirty="0"/>
          </a:p>
        </p:txBody>
      </p:sp>
      <p:sp>
        <p:nvSpPr>
          <p:cNvPr id="4" name="Footer Placeholder 3"/>
          <p:cNvSpPr>
            <a:spLocks noGrp="1"/>
          </p:cNvSpPr>
          <p:nvPr>
            <p:ph type="ftr" sz="quarter" idx="2"/>
          </p:nvPr>
        </p:nvSpPr>
        <p:spPr>
          <a:xfrm>
            <a:off x="0" y="9067800"/>
            <a:ext cx="3962400" cy="531813"/>
          </a:xfrm>
          <a:prstGeom prst="rect">
            <a:avLst/>
          </a:prstGeom>
        </p:spPr>
        <p:txBody>
          <a:bodyPr vert="horz" lIns="91440" tIns="45720" rIns="91440" bIns="45720" rtlCol="0" anchor="b"/>
          <a:lstStyle>
            <a:lvl1pPr algn="l">
              <a:defRPr sz="1200"/>
            </a:lvl1pPr>
          </a:lstStyle>
          <a:p>
            <a:r>
              <a:rPr lang="en-US" dirty="0" smtClean="0"/>
              <a:t>For additional </a:t>
            </a:r>
            <a:r>
              <a:rPr lang="en-US" dirty="0"/>
              <a:t>information visit: https://intranet.hawaiipublicschools.org/sixstrategies/ees</a:t>
            </a:r>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9510C587-FB8D-4CB5-8038-2A78EDD930A3}" type="slidenum">
              <a:rPr lang="en-US" smtClean="0"/>
              <a:t>‹#›</a:t>
            </a:fld>
            <a:endParaRPr lang="en-US"/>
          </a:p>
        </p:txBody>
      </p:sp>
    </p:spTree>
    <p:extLst>
      <p:ext uri="{BB962C8B-B14F-4D97-AF65-F5344CB8AC3E}">
        <p14:creationId xmlns:p14="http://schemas.microsoft.com/office/powerpoint/2010/main" val="2791218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6" rIns="96653" bIns="48326" rtlCol="0"/>
          <a:lstStyle>
            <a:lvl1pPr algn="l">
              <a:defRPr sz="1300"/>
            </a:lvl1pPr>
          </a:lstStyle>
          <a:p>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3" tIns="48326" rIns="96653" bIns="48326"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6" rIns="96653" bIns="4832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6" rIns="96653" bIns="48326" rtlCol="0" anchor="b"/>
          <a:lstStyle>
            <a:lvl1pPr algn="l">
              <a:defRPr sz="1300"/>
            </a:lvl1pPr>
          </a:lstStyle>
          <a:p>
            <a:r>
              <a:rPr lang="en-US" dirty="0" smtClean="0"/>
              <a:t>Hawaii Growth Model</a:t>
            </a:r>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6" rIns="96653" bIns="48326" rtlCol="0" anchor="b"/>
          <a:lstStyle>
            <a:lvl1pPr algn="r">
              <a:defRPr sz="1300"/>
            </a:lvl1pPr>
          </a:lstStyle>
          <a:p>
            <a:fld id="{76980F32-46CB-4018-A3A0-FE8FF6A7A698}" type="slidenum">
              <a:rPr lang="en-US" smtClean="0"/>
              <a:t>‹#›</a:t>
            </a:fld>
            <a:endParaRPr lang="en-US" dirty="0"/>
          </a:p>
        </p:txBody>
      </p:sp>
    </p:spTree>
    <p:extLst>
      <p:ext uri="{BB962C8B-B14F-4D97-AF65-F5344CB8AC3E}">
        <p14:creationId xmlns:p14="http://schemas.microsoft.com/office/powerpoint/2010/main" val="965650630"/>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eesadmin.weebly.com/hawaii-growth-model.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i="1" dirty="0" smtClean="0"/>
              <a:t>Introduce self:</a:t>
            </a:r>
            <a:r>
              <a:rPr lang="en-US" i="1" baseline="0" dirty="0" smtClean="0"/>
              <a:t> Name, organization, role, classroom experience, etc.</a:t>
            </a:r>
            <a:endParaRPr lang="en-US" i="1" dirty="0"/>
          </a:p>
        </p:txBody>
      </p:sp>
      <p:sp>
        <p:nvSpPr>
          <p:cNvPr id="4" name="Slide Number Placeholder 3"/>
          <p:cNvSpPr>
            <a:spLocks noGrp="1"/>
          </p:cNvSpPr>
          <p:nvPr>
            <p:ph type="sldNum" sz="quarter" idx="10"/>
          </p:nvPr>
        </p:nvSpPr>
        <p:spPr/>
        <p:txBody>
          <a:bodyPr/>
          <a:lstStyle/>
          <a:p>
            <a:fld id="{76980F32-46CB-4018-A3A0-FE8FF6A7A698}" type="slidenum">
              <a:rPr lang="en-US" smtClean="0"/>
              <a:pPr/>
              <a:t>1</a:t>
            </a:fld>
            <a:endParaRPr lang="en-US" dirty="0"/>
          </a:p>
        </p:txBody>
      </p:sp>
    </p:spTree>
    <p:extLst>
      <p:ext uri="{BB962C8B-B14F-4D97-AF65-F5344CB8AC3E}">
        <p14:creationId xmlns:p14="http://schemas.microsoft.com/office/powerpoint/2010/main" val="239057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dirty="0" smtClean="0">
                <a:latin typeface="Calibri" charset="0"/>
                <a:ea typeface="MS PGothic" charset="0"/>
              </a:rPr>
              <a:t>Understanding how SGP is calculated and incorporated into teachers’ evaluation scores begins with first understanding “median growth percentile.” The median growth percentile is the middle value of all of the students’ SGP scores for a given teacher if those SGP scores are ordered from least to greatest. Medians (middle) are more appropriate than means (average) because they are less susceptible to being skewed by outliers. In this example, there is an even number of items in the teacher’s data set, so, the median is found by taking the mean (average) of the two middlemost numbers, 64 and 68, which is a median of 66.</a:t>
            </a:r>
          </a:p>
          <a:p>
            <a:pPr marL="0" marR="0" indent="0" algn="l" defTabSz="914293" rtl="0" eaLnBrk="1" fontAlgn="auto" latinLnBrk="0" hangingPunct="1">
              <a:lnSpc>
                <a:spcPct val="100000"/>
              </a:lnSpc>
              <a:spcBef>
                <a:spcPts val="0"/>
              </a:spcBef>
              <a:spcAft>
                <a:spcPts val="0"/>
              </a:spcAft>
              <a:buClrTx/>
              <a:buSzTx/>
              <a:buFontTx/>
              <a:buNone/>
              <a:tabLst/>
              <a:defRPr/>
            </a:pPr>
            <a:endParaRPr lang="en-US" dirty="0" smtClean="0">
              <a:latin typeface="Calibri" charset="0"/>
              <a:ea typeface="MS PGothic" charset="0"/>
            </a:endParaRPr>
          </a:p>
          <a:p>
            <a:r>
              <a:rPr lang="en-US" dirty="0" smtClean="0"/>
              <a:t>The next question to consider is "Which students are included in my SGP score?"</a:t>
            </a:r>
          </a:p>
          <a:p>
            <a:endParaRPr lang="en-US" dirty="0" smtClean="0"/>
          </a:p>
          <a:p>
            <a:r>
              <a:rPr lang="en-US" dirty="0" smtClean="0"/>
              <a:t>First, students must have two years of state assessment scores to receive an SGP score. Beyond that, there are specific cases for teachers at various levels. </a:t>
            </a:r>
          </a:p>
          <a:p>
            <a:endParaRPr lang="en-US" dirty="0" smtClean="0"/>
          </a:p>
          <a:p>
            <a:r>
              <a:rPr lang="en-US" dirty="0" smtClean="0"/>
              <a:t>Elementary teachers who teach students both English Language Arts and mathematics will have a Median Growth Percentile derived from all of the SGP scores for their students in both subjects. And, as previously described, this will be weighted according to the verified roster data. </a:t>
            </a:r>
          </a:p>
          <a:p>
            <a:endParaRPr lang="en-US" dirty="0" smtClean="0"/>
          </a:p>
          <a:p>
            <a:r>
              <a:rPr lang="en-US" dirty="0" smtClean="0"/>
              <a:t>Middle school teachers will receive a Median Growth Percentile for either English Language Arts or mathematics, depending on their teaching responsibilities. This Median Growth Percentile will also be weighted according to the verified roster data.</a:t>
            </a:r>
          </a:p>
          <a:p>
            <a:endParaRPr lang="en-US" dirty="0" smtClean="0"/>
          </a:p>
          <a:p>
            <a:r>
              <a:rPr lang="en-US" dirty="0" smtClean="0"/>
              <a:t>Teachers who do not teach English Language Arts or mathematics will receive the school's Median Growth Percentile which will be derived from the median of the student growth percentiles of those students that have been at the school for at least one academic year.</a:t>
            </a:r>
          </a:p>
          <a:p>
            <a:pPr marL="0" marR="0" indent="0" algn="l" defTabSz="914293" rtl="0" eaLnBrk="1" fontAlgn="auto" latinLnBrk="0" hangingPunct="1">
              <a:lnSpc>
                <a:spcPct val="100000"/>
              </a:lnSpc>
              <a:spcBef>
                <a:spcPts val="0"/>
              </a:spcBef>
              <a:spcAft>
                <a:spcPts val="0"/>
              </a:spcAft>
              <a:buClrTx/>
              <a:buSzTx/>
              <a:buFontTx/>
              <a:buNone/>
              <a:tabLst/>
              <a:defRPr/>
            </a:pPr>
            <a:endParaRPr lang="en-US" dirty="0" smtClean="0">
              <a:latin typeface="Calibri" charset="0"/>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Palatino Linotype" charset="0"/>
                <a:ea typeface="MS PGothic" charset="0"/>
                <a:cs typeface="MS PGothic" charset="0"/>
              </a:defRPr>
            </a:lvl1pPr>
            <a:lvl2pPr marL="770662" indent="-296408">
              <a:defRPr sz="2500">
                <a:solidFill>
                  <a:schemeClr val="tx1"/>
                </a:solidFill>
                <a:latin typeface="Palatino Linotype" charset="0"/>
                <a:ea typeface="MS PGothic" charset="0"/>
                <a:cs typeface="MS PGothic" charset="0"/>
              </a:defRPr>
            </a:lvl2pPr>
            <a:lvl3pPr marL="1185634" indent="-237127">
              <a:defRPr sz="2500">
                <a:solidFill>
                  <a:schemeClr val="tx1"/>
                </a:solidFill>
                <a:latin typeface="Palatino Linotype" charset="0"/>
                <a:ea typeface="MS PGothic" charset="0"/>
                <a:cs typeface="MS PGothic" charset="0"/>
              </a:defRPr>
            </a:lvl3pPr>
            <a:lvl4pPr marL="1659887" indent="-237127">
              <a:defRPr sz="2500">
                <a:solidFill>
                  <a:schemeClr val="tx1"/>
                </a:solidFill>
                <a:latin typeface="Palatino Linotype" charset="0"/>
                <a:ea typeface="MS PGothic" charset="0"/>
                <a:cs typeface="MS PGothic" charset="0"/>
              </a:defRPr>
            </a:lvl4pPr>
            <a:lvl5pPr marL="2134141" indent="-237127">
              <a:defRPr sz="2500">
                <a:solidFill>
                  <a:schemeClr val="tx1"/>
                </a:solidFill>
                <a:latin typeface="Palatino Linotype" charset="0"/>
                <a:ea typeface="MS PGothic" charset="0"/>
                <a:cs typeface="MS PGothic" charset="0"/>
              </a:defRPr>
            </a:lvl5pPr>
            <a:lvl6pPr marL="2608395"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6pPr>
            <a:lvl7pPr marL="3082648"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7pPr>
            <a:lvl8pPr marL="3556902"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8pPr>
            <a:lvl9pPr marL="4031155"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9pPr>
          </a:lstStyle>
          <a:p>
            <a:fld id="{4E6F9E22-53EA-5F46-97BC-7B59B675BA66}" type="slidenum">
              <a:rPr lang="en-US" sz="1200">
                <a:latin typeface="Calibri" charset="0"/>
              </a:rPr>
              <a:pPr/>
              <a:t>10</a:t>
            </a:fld>
            <a:endParaRPr lang="en-US" sz="1200">
              <a:latin typeface="Calibri" charset="0"/>
            </a:endParaRPr>
          </a:p>
        </p:txBody>
      </p:sp>
    </p:spTree>
    <p:extLst>
      <p:ext uri="{BB962C8B-B14F-4D97-AF65-F5344CB8AC3E}">
        <p14:creationId xmlns:p14="http://schemas.microsoft.com/office/powerpoint/2010/main" val="3251911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dirty="0" smtClean="0">
                <a:latin typeface="Calibri" charset="0"/>
                <a:ea typeface="MS PGothic" charset="0"/>
              </a:rPr>
              <a:t>Understanding how SGP is calculated and incorporated into teachers’ evaluation scores begins with first understanding “median growth percentile.” The median growth percentile is the middle value of all of the students’ SGP scores for a given teacher if those SGP scores are ordered from least to greatest. Medians (middle) are more appropriate than means (average) because they are less susceptible to being skewed by outliers. In this example, there is an even number of items in the teacher’s data set, so, the median is found by taking the mean (average) of the two middlemost numbers, 64 and 68, which is a median of 66.</a:t>
            </a:r>
          </a:p>
          <a:p>
            <a:pPr marL="0" marR="0" indent="0" algn="l" defTabSz="914293" rtl="0" eaLnBrk="1" fontAlgn="auto" latinLnBrk="0" hangingPunct="1">
              <a:lnSpc>
                <a:spcPct val="100000"/>
              </a:lnSpc>
              <a:spcBef>
                <a:spcPts val="0"/>
              </a:spcBef>
              <a:spcAft>
                <a:spcPts val="0"/>
              </a:spcAft>
              <a:buClrTx/>
              <a:buSzTx/>
              <a:buFontTx/>
              <a:buNone/>
              <a:tabLst/>
              <a:defRPr/>
            </a:pPr>
            <a:endParaRPr lang="en-US" dirty="0" smtClean="0">
              <a:latin typeface="Calibri" charset="0"/>
              <a:ea typeface="MS PGothic" charset="0"/>
            </a:endParaRPr>
          </a:p>
          <a:p>
            <a:r>
              <a:rPr lang="en-US" dirty="0" smtClean="0"/>
              <a:t>The next question to consider is "Which students are included in my SGP score?"</a:t>
            </a:r>
          </a:p>
          <a:p>
            <a:endParaRPr lang="en-US" dirty="0" smtClean="0"/>
          </a:p>
          <a:p>
            <a:r>
              <a:rPr lang="en-US" dirty="0" smtClean="0"/>
              <a:t>First, students must have two years of state assessment scores to receive an SGP score. Beyond that, there are specific cases for teachers at various levels. </a:t>
            </a:r>
          </a:p>
          <a:p>
            <a:endParaRPr lang="en-US" dirty="0" smtClean="0"/>
          </a:p>
          <a:p>
            <a:r>
              <a:rPr lang="en-US" dirty="0" smtClean="0"/>
              <a:t>Elementary teachers who teach students both English Language Arts and mathematics will have a Median Growth Percentile derived from all of the SGP scores for their students in both subjects. And, as previously described, this will be weighted according to the verified roster data. </a:t>
            </a:r>
          </a:p>
          <a:p>
            <a:endParaRPr lang="en-US" dirty="0" smtClean="0"/>
          </a:p>
          <a:p>
            <a:r>
              <a:rPr lang="en-US" dirty="0" smtClean="0"/>
              <a:t>Middle school teachers will receive a Median Growth Percentile for either English Language Arts or mathematics, depending on their teaching responsibilities. This Median Growth Percentile will also be weighted according to the verified roster data.</a:t>
            </a:r>
          </a:p>
          <a:p>
            <a:endParaRPr lang="en-US" dirty="0" smtClean="0"/>
          </a:p>
          <a:p>
            <a:r>
              <a:rPr lang="en-US" dirty="0" smtClean="0"/>
              <a:t>Teachers who do not teach English Language Arts or mathematics will receive the school's Median Growth Percentile which will be derived from the median of the student growth percentiles of those students that have been at the school for at least one academic year.</a:t>
            </a:r>
          </a:p>
          <a:p>
            <a:pPr marL="0" marR="0" indent="0" algn="l" defTabSz="914293" rtl="0" eaLnBrk="1" fontAlgn="auto" latinLnBrk="0" hangingPunct="1">
              <a:lnSpc>
                <a:spcPct val="100000"/>
              </a:lnSpc>
              <a:spcBef>
                <a:spcPts val="0"/>
              </a:spcBef>
              <a:spcAft>
                <a:spcPts val="0"/>
              </a:spcAft>
              <a:buClrTx/>
              <a:buSzTx/>
              <a:buFontTx/>
              <a:buNone/>
              <a:tabLst/>
              <a:defRPr/>
            </a:pPr>
            <a:endParaRPr lang="en-US" dirty="0" smtClean="0">
              <a:latin typeface="Calibri" charset="0"/>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Palatino Linotype" charset="0"/>
                <a:ea typeface="MS PGothic" charset="0"/>
                <a:cs typeface="MS PGothic" charset="0"/>
              </a:defRPr>
            </a:lvl1pPr>
            <a:lvl2pPr marL="770662" indent="-296408">
              <a:defRPr sz="2500">
                <a:solidFill>
                  <a:schemeClr val="tx1"/>
                </a:solidFill>
                <a:latin typeface="Palatino Linotype" charset="0"/>
                <a:ea typeface="MS PGothic" charset="0"/>
                <a:cs typeface="MS PGothic" charset="0"/>
              </a:defRPr>
            </a:lvl2pPr>
            <a:lvl3pPr marL="1185634" indent="-237127">
              <a:defRPr sz="2500">
                <a:solidFill>
                  <a:schemeClr val="tx1"/>
                </a:solidFill>
                <a:latin typeface="Palatino Linotype" charset="0"/>
                <a:ea typeface="MS PGothic" charset="0"/>
                <a:cs typeface="MS PGothic" charset="0"/>
              </a:defRPr>
            </a:lvl3pPr>
            <a:lvl4pPr marL="1659887" indent="-237127">
              <a:defRPr sz="2500">
                <a:solidFill>
                  <a:schemeClr val="tx1"/>
                </a:solidFill>
                <a:latin typeface="Palatino Linotype" charset="0"/>
                <a:ea typeface="MS PGothic" charset="0"/>
                <a:cs typeface="MS PGothic" charset="0"/>
              </a:defRPr>
            </a:lvl4pPr>
            <a:lvl5pPr marL="2134141" indent="-237127">
              <a:defRPr sz="2500">
                <a:solidFill>
                  <a:schemeClr val="tx1"/>
                </a:solidFill>
                <a:latin typeface="Palatino Linotype" charset="0"/>
                <a:ea typeface="MS PGothic" charset="0"/>
                <a:cs typeface="MS PGothic" charset="0"/>
              </a:defRPr>
            </a:lvl5pPr>
            <a:lvl6pPr marL="2608395"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6pPr>
            <a:lvl7pPr marL="3082648"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7pPr>
            <a:lvl8pPr marL="3556902"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8pPr>
            <a:lvl9pPr marL="4031155"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9pPr>
          </a:lstStyle>
          <a:p>
            <a:fld id="{4E6F9E22-53EA-5F46-97BC-7B59B675BA66}" type="slidenum">
              <a:rPr lang="en-US" sz="1200">
                <a:latin typeface="Calibri" charset="0"/>
              </a:rPr>
              <a:pPr/>
              <a:t>11</a:t>
            </a:fld>
            <a:endParaRPr lang="en-US" sz="1200">
              <a:latin typeface="Calibri" charset="0"/>
            </a:endParaRPr>
          </a:p>
        </p:txBody>
      </p:sp>
    </p:spTree>
    <p:extLst>
      <p:ext uri="{BB962C8B-B14F-4D97-AF65-F5344CB8AC3E}">
        <p14:creationId xmlns:p14="http://schemas.microsoft.com/office/powerpoint/2010/main" val="3251911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dirty="0" smtClean="0">
                <a:latin typeface="Calibri" charset="0"/>
                <a:ea typeface="MS PGothic" charset="0"/>
              </a:rPr>
              <a:t>Understanding how SGP is calculated and incorporated into teachers’ evaluation scores begins with first understanding “median growth percentile.” The median growth percentile is the middle value of all of the students’ SGP scores for a given teacher if those SGP scores are ordered from least to greatest. Medians (middle) are more appropriate than means (average) because they are less susceptible to being skewed by outliers. In this example, there is an even number of items in the teacher’s data set, so, the median is found by taking the mean (average) of the two middlemost numbers, 64 and 68, which is a median of 66.</a:t>
            </a:r>
          </a:p>
          <a:p>
            <a:pPr marL="0" marR="0" indent="0" algn="l" defTabSz="914293" rtl="0" eaLnBrk="1" fontAlgn="auto" latinLnBrk="0" hangingPunct="1">
              <a:lnSpc>
                <a:spcPct val="100000"/>
              </a:lnSpc>
              <a:spcBef>
                <a:spcPts val="0"/>
              </a:spcBef>
              <a:spcAft>
                <a:spcPts val="0"/>
              </a:spcAft>
              <a:buClrTx/>
              <a:buSzTx/>
              <a:buFontTx/>
              <a:buNone/>
              <a:tabLst/>
              <a:defRPr/>
            </a:pPr>
            <a:endParaRPr lang="en-US" dirty="0" smtClean="0">
              <a:latin typeface="Calibri" charset="0"/>
              <a:ea typeface="MS PGothic" charset="0"/>
            </a:endParaRPr>
          </a:p>
          <a:p>
            <a:pPr marL="0" marR="0" indent="0" algn="l" defTabSz="914293" rtl="0" eaLnBrk="1" fontAlgn="auto" latinLnBrk="0" hangingPunct="1">
              <a:lnSpc>
                <a:spcPct val="100000"/>
              </a:lnSpc>
              <a:spcBef>
                <a:spcPts val="0"/>
              </a:spcBef>
              <a:spcAft>
                <a:spcPts val="0"/>
              </a:spcAft>
              <a:buClrTx/>
              <a:buSzTx/>
              <a:buFontTx/>
              <a:buNone/>
              <a:tabLst/>
              <a:defRPr/>
            </a:pPr>
            <a:r>
              <a:rPr lang="en-US" dirty="0" smtClean="0">
                <a:latin typeface="Calibri" charset="0"/>
                <a:ea typeface="MS PGothic" charset="0"/>
              </a:rPr>
              <a:t>Students enrolled in FULL</a:t>
            </a:r>
            <a:r>
              <a:rPr lang="en-US" baseline="0" dirty="0" smtClean="0">
                <a:latin typeface="Calibri" charset="0"/>
                <a:ea typeface="MS PGothic" charset="0"/>
              </a:rPr>
              <a:t> YEAR</a:t>
            </a:r>
            <a:endParaRPr lang="en-US" dirty="0" smtClean="0">
              <a:latin typeface="Calibri" charset="0"/>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Palatino Linotype" charset="0"/>
                <a:ea typeface="MS PGothic" charset="0"/>
                <a:cs typeface="MS PGothic" charset="0"/>
              </a:defRPr>
            </a:lvl1pPr>
            <a:lvl2pPr marL="770662" indent="-296408">
              <a:defRPr sz="2500">
                <a:solidFill>
                  <a:schemeClr val="tx1"/>
                </a:solidFill>
                <a:latin typeface="Palatino Linotype" charset="0"/>
                <a:ea typeface="MS PGothic" charset="0"/>
                <a:cs typeface="MS PGothic" charset="0"/>
              </a:defRPr>
            </a:lvl2pPr>
            <a:lvl3pPr marL="1185634" indent="-237127">
              <a:defRPr sz="2500">
                <a:solidFill>
                  <a:schemeClr val="tx1"/>
                </a:solidFill>
                <a:latin typeface="Palatino Linotype" charset="0"/>
                <a:ea typeface="MS PGothic" charset="0"/>
                <a:cs typeface="MS PGothic" charset="0"/>
              </a:defRPr>
            </a:lvl3pPr>
            <a:lvl4pPr marL="1659887" indent="-237127">
              <a:defRPr sz="2500">
                <a:solidFill>
                  <a:schemeClr val="tx1"/>
                </a:solidFill>
                <a:latin typeface="Palatino Linotype" charset="0"/>
                <a:ea typeface="MS PGothic" charset="0"/>
                <a:cs typeface="MS PGothic" charset="0"/>
              </a:defRPr>
            </a:lvl4pPr>
            <a:lvl5pPr marL="2134141" indent="-237127">
              <a:defRPr sz="2500">
                <a:solidFill>
                  <a:schemeClr val="tx1"/>
                </a:solidFill>
                <a:latin typeface="Palatino Linotype" charset="0"/>
                <a:ea typeface="MS PGothic" charset="0"/>
                <a:cs typeface="MS PGothic" charset="0"/>
              </a:defRPr>
            </a:lvl5pPr>
            <a:lvl6pPr marL="2608395"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6pPr>
            <a:lvl7pPr marL="3082648"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7pPr>
            <a:lvl8pPr marL="3556902"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8pPr>
            <a:lvl9pPr marL="4031155"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9pPr>
          </a:lstStyle>
          <a:p>
            <a:fld id="{4E6F9E22-53EA-5F46-97BC-7B59B675BA66}" type="slidenum">
              <a:rPr lang="en-US" sz="1200">
                <a:latin typeface="Calibri" charset="0"/>
              </a:rPr>
              <a:pPr/>
              <a:t>12</a:t>
            </a:fld>
            <a:endParaRPr lang="en-US" sz="1200">
              <a:latin typeface="Calibri" charset="0"/>
            </a:endParaRPr>
          </a:p>
        </p:txBody>
      </p:sp>
    </p:spTree>
    <p:extLst>
      <p:ext uri="{BB962C8B-B14F-4D97-AF65-F5344CB8AC3E}">
        <p14:creationId xmlns:p14="http://schemas.microsoft.com/office/powerpoint/2010/main" val="3251911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defTabSz="913927">
              <a:spcBef>
                <a:spcPct val="0"/>
              </a:spcBef>
            </a:pPr>
            <a:r>
              <a:rPr lang="en-US" dirty="0" smtClean="0">
                <a:latin typeface="Calibri" charset="0"/>
                <a:ea typeface="MS PGothic" charset="0"/>
              </a:rPr>
              <a:t>The second scenario is a teacher who taught a subject other than English Language Arts and/or mathematics for grades 4-8 in the previous year or was at a school in a non-teaching role (also called “Non-Classroom Teacher”). Examples could include Science, Social Studies or Physical Education teachers as well as Counselors, Librarians, Media Specialists and other Bargaining Unit 5 members at the school level. </a:t>
            </a:r>
          </a:p>
          <a:p>
            <a:pPr defTabSz="913927">
              <a:spcBef>
                <a:spcPct val="0"/>
              </a:spcBef>
            </a:pPr>
            <a:endParaRPr lang="en-US" dirty="0" smtClean="0">
              <a:latin typeface="Calibri" charset="0"/>
              <a:ea typeface="MS PGothic" charset="0"/>
            </a:endParaRPr>
          </a:p>
          <a:p>
            <a:pPr defTabSz="913927">
              <a:spcBef>
                <a:spcPct val="0"/>
              </a:spcBef>
            </a:pPr>
            <a:r>
              <a:rPr lang="en-US" dirty="0" smtClean="0">
                <a:latin typeface="Calibri" charset="0"/>
                <a:ea typeface="MS PGothic" charset="0"/>
              </a:rPr>
              <a:t>In these cases, the Hawaii Growth Model will be applied to the HSA scores for the school from the previous year. </a:t>
            </a:r>
          </a:p>
          <a:p>
            <a:pPr defTabSz="913927">
              <a:spcBef>
                <a:spcPct val="0"/>
              </a:spcBef>
            </a:pPr>
            <a:r>
              <a:rPr lang="en-US" i="1" dirty="0" smtClean="0">
                <a:latin typeface="Calibri" charset="0"/>
                <a:ea typeface="MS PGothic" charset="0"/>
              </a:rPr>
              <a:t>Click for animation </a:t>
            </a:r>
          </a:p>
          <a:p>
            <a:pPr defTabSz="913927">
              <a:spcBef>
                <a:spcPct val="0"/>
              </a:spcBef>
            </a:pPr>
            <a:r>
              <a:rPr lang="en-US" dirty="0" smtClean="0">
                <a:latin typeface="Calibri" charset="0"/>
                <a:ea typeface="MS PGothic" charset="0"/>
              </a:rPr>
              <a:t>The school’s median growth percentile will be applied to the scoring ranges and assigned a 1-4 rating. </a:t>
            </a:r>
          </a:p>
          <a:p>
            <a:pPr defTabSz="913927">
              <a:spcBef>
                <a:spcPct val="0"/>
              </a:spcBef>
            </a:pPr>
            <a:r>
              <a:rPr lang="en-US" i="1" dirty="0" smtClean="0">
                <a:latin typeface="Calibri" charset="0"/>
                <a:ea typeface="MS PGothic" charset="0"/>
              </a:rPr>
              <a:t>Click for animation</a:t>
            </a:r>
          </a:p>
          <a:p>
            <a:pPr defTabSz="913927">
              <a:spcBef>
                <a:spcPct val="0"/>
              </a:spcBef>
            </a:pPr>
            <a:r>
              <a:rPr lang="en-US" dirty="0" smtClean="0">
                <a:latin typeface="Calibri" charset="0"/>
                <a:ea typeface="MS PGothic" charset="0"/>
              </a:rPr>
              <a:t>This rating will be applied to the teachers’ summative rating in this scenario.</a:t>
            </a:r>
            <a:endParaRPr lang="en-US" dirty="0">
              <a:latin typeface="Calibri" charset="0"/>
              <a:ea typeface="MS PGothic"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Palatino Linotype" charset="0"/>
                <a:ea typeface="MS PGothic" charset="0"/>
                <a:cs typeface="MS PGothic" charset="0"/>
              </a:defRPr>
            </a:lvl1pPr>
            <a:lvl2pPr marL="770662" indent="-296408">
              <a:defRPr sz="2500">
                <a:solidFill>
                  <a:schemeClr val="tx1"/>
                </a:solidFill>
                <a:latin typeface="Palatino Linotype" charset="0"/>
                <a:ea typeface="MS PGothic" charset="0"/>
                <a:cs typeface="MS PGothic" charset="0"/>
              </a:defRPr>
            </a:lvl2pPr>
            <a:lvl3pPr marL="1185634" indent="-237127">
              <a:defRPr sz="2500">
                <a:solidFill>
                  <a:schemeClr val="tx1"/>
                </a:solidFill>
                <a:latin typeface="Palatino Linotype" charset="0"/>
                <a:ea typeface="MS PGothic" charset="0"/>
                <a:cs typeface="MS PGothic" charset="0"/>
              </a:defRPr>
            </a:lvl3pPr>
            <a:lvl4pPr marL="1659887" indent="-237127">
              <a:defRPr sz="2500">
                <a:solidFill>
                  <a:schemeClr val="tx1"/>
                </a:solidFill>
                <a:latin typeface="Palatino Linotype" charset="0"/>
                <a:ea typeface="MS PGothic" charset="0"/>
                <a:cs typeface="MS PGothic" charset="0"/>
              </a:defRPr>
            </a:lvl4pPr>
            <a:lvl5pPr marL="2134141" indent="-237127">
              <a:defRPr sz="2500">
                <a:solidFill>
                  <a:schemeClr val="tx1"/>
                </a:solidFill>
                <a:latin typeface="Palatino Linotype" charset="0"/>
                <a:ea typeface="MS PGothic" charset="0"/>
                <a:cs typeface="MS PGothic" charset="0"/>
              </a:defRPr>
            </a:lvl5pPr>
            <a:lvl6pPr marL="2608395"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6pPr>
            <a:lvl7pPr marL="3082648"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7pPr>
            <a:lvl8pPr marL="3556902"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8pPr>
            <a:lvl9pPr marL="4031155"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9pPr>
          </a:lstStyle>
          <a:p>
            <a:fld id="{04D9EB84-04D8-694C-BFAB-29FF3A6110EB}" type="slidenum">
              <a:rPr lang="en-US" sz="1200">
                <a:latin typeface="Calibri" charset="0"/>
              </a:rPr>
              <a:pPr/>
              <a:t>13</a:t>
            </a:fld>
            <a:endParaRPr lang="en-US" sz="1200">
              <a:latin typeface="Calibri" charset="0"/>
            </a:endParaRPr>
          </a:p>
        </p:txBody>
      </p:sp>
      <p:sp>
        <p:nvSpPr>
          <p:cNvPr id="5" name="Footer Placeholder 4"/>
          <p:cNvSpPr>
            <a:spLocks noGrp="1"/>
          </p:cNvSpPr>
          <p:nvPr>
            <p:ph type="ftr" sz="quarter" idx="4"/>
          </p:nvPr>
        </p:nvSpPr>
        <p:spPr/>
        <p:txBody>
          <a:bodyPr/>
          <a:lstStyle/>
          <a:p>
            <a:pPr>
              <a:defRPr/>
            </a:pPr>
            <a:r>
              <a:rPr lang="en-US" smtClean="0"/>
              <a:t>http://doeohr.notlong.com</a:t>
            </a:r>
            <a:endParaRPr lang="en-US" dirty="0"/>
          </a:p>
        </p:txBody>
      </p:sp>
      <p:sp>
        <p:nvSpPr>
          <p:cNvPr id="6" name="Header Placeholder 5"/>
          <p:cNvSpPr>
            <a:spLocks noGrp="1"/>
          </p:cNvSpPr>
          <p:nvPr>
            <p:ph type="hdr" sz="quarter"/>
          </p:nvPr>
        </p:nvSpPr>
        <p:spPr/>
        <p:txBody>
          <a:bodyPr/>
          <a:lstStyle/>
          <a:p>
            <a:pPr>
              <a:defRPr/>
            </a:pPr>
            <a:r>
              <a:rPr lang="en-US" smtClean="0"/>
              <a:t>Understanding Hawaii's Educator Effectiveness System</a:t>
            </a:r>
            <a:endParaRPr lang="en-US" dirty="0"/>
          </a:p>
        </p:txBody>
      </p:sp>
    </p:spTree>
    <p:extLst>
      <p:ext uri="{BB962C8B-B14F-4D97-AF65-F5344CB8AC3E}">
        <p14:creationId xmlns:p14="http://schemas.microsoft.com/office/powerpoint/2010/main" val="1633023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b="0" i="0" dirty="0" smtClean="0"/>
              <a:t>A teacher’s Median Growth Percentile (MGP) is included in their summative evaluation on a 1-4 scale. The ratings for English Language Arts and mathematics classroom teachers instructing in grades 4-8 and those that have scores from last year are as follows:</a:t>
            </a:r>
            <a:br>
              <a:rPr lang="en-US" b="0" i="0" dirty="0" smtClean="0"/>
            </a:br>
            <a:r>
              <a:rPr lang="en-US" b="0" i="0" dirty="0" smtClean="0"/>
              <a:t>a performance level of 1 equals MGP scores that are ≤ 30</a:t>
            </a:r>
          </a:p>
          <a:p>
            <a:pPr rtl="0" eaLnBrk="1" fontAlgn="t" latinLnBrk="0" hangingPunct="1"/>
            <a:r>
              <a:rPr lang="en-US" b="0" i="0" dirty="0" smtClean="0"/>
              <a:t>a performance level of 2 equals MGP scores that are  &gt;30 and &lt;40</a:t>
            </a:r>
          </a:p>
          <a:p>
            <a:pPr rtl="0" eaLnBrk="1" fontAlgn="t" latinLnBrk="0" hangingPunct="1"/>
            <a:r>
              <a:rPr lang="en-US" b="0" i="0" dirty="0" smtClean="0"/>
              <a:t>a performance level of 3 equals MGP scores that are between 40-60</a:t>
            </a:r>
          </a:p>
          <a:p>
            <a:pPr rtl="0" eaLnBrk="1" fontAlgn="t" latinLnBrk="0" hangingPunct="1"/>
            <a:r>
              <a:rPr lang="en-US" b="0" i="0" dirty="0" smtClean="0"/>
              <a:t>a performance level of 4 equals MGP scores that are  &gt;60</a:t>
            </a:r>
          </a:p>
          <a:p>
            <a:pPr rtl="0" eaLnBrk="1" fontAlgn="t" latinLnBrk="0" hangingPunct="1"/>
            <a:endParaRPr lang="en-US" b="0" i="0" dirty="0" smtClean="0"/>
          </a:p>
          <a:p>
            <a:pPr rtl="0" eaLnBrk="1" fontAlgn="t" latinLnBrk="0" hangingPunct="1"/>
            <a:r>
              <a:rPr lang="en-US" b="0" i="0" dirty="0" smtClean="0"/>
              <a:t>The ratings for teachers that did not teach English Language Arts or mathematics last school will be based on the school Median Growth Percentile and scores will be assigned based on the following scoring bands:</a:t>
            </a:r>
          </a:p>
          <a:p>
            <a:pPr rtl="0" eaLnBrk="1" fontAlgn="t" latinLnBrk="0" hangingPunct="1"/>
            <a:r>
              <a:rPr lang="en-US" b="0" i="0" dirty="0" smtClean="0"/>
              <a:t>a performance level of 1 equals MGP school scores that are ≤ 39</a:t>
            </a:r>
          </a:p>
          <a:p>
            <a:pPr rtl="0" eaLnBrk="1" fontAlgn="t" latinLnBrk="0" hangingPunct="1"/>
            <a:r>
              <a:rPr lang="en-US" b="0" i="0" dirty="0" smtClean="0"/>
              <a:t>a performance level of 2 equals MGP school scores that are &gt;39 and &lt;44</a:t>
            </a:r>
          </a:p>
          <a:p>
            <a:pPr rtl="0" eaLnBrk="1" fontAlgn="t" latinLnBrk="0" hangingPunct="1"/>
            <a:r>
              <a:rPr lang="en-US" b="0" i="0" dirty="0" smtClean="0"/>
              <a:t>a performance level of 3 equals MGP school scores that are 44-57</a:t>
            </a:r>
          </a:p>
          <a:p>
            <a:pPr rtl="0" eaLnBrk="1" fontAlgn="t" latinLnBrk="0" hangingPunct="1"/>
            <a:r>
              <a:rPr lang="en-US" b="0" i="0" dirty="0" smtClean="0"/>
              <a:t>a performance level of 4 equals MGP school scores that are &gt;57</a:t>
            </a:r>
          </a:p>
        </p:txBody>
      </p:sp>
      <p:sp>
        <p:nvSpPr>
          <p:cNvPr id="4" name="Slide Number Placeholder 3"/>
          <p:cNvSpPr>
            <a:spLocks noGrp="1"/>
          </p:cNvSpPr>
          <p:nvPr>
            <p:ph type="sldNum" sz="quarter" idx="10"/>
          </p:nvPr>
        </p:nvSpPr>
        <p:spPr/>
        <p:txBody>
          <a:bodyPr/>
          <a:lstStyle/>
          <a:p>
            <a:fld id="{76980F32-46CB-4018-A3A0-FE8FF6A7A698}" type="slidenum">
              <a:rPr lang="en-US" smtClean="0"/>
              <a:t>14</a:t>
            </a:fld>
            <a:endParaRPr lang="en-US" dirty="0"/>
          </a:p>
        </p:txBody>
      </p:sp>
    </p:spTree>
    <p:extLst>
      <p:ext uri="{BB962C8B-B14F-4D97-AF65-F5344CB8AC3E}">
        <p14:creationId xmlns:p14="http://schemas.microsoft.com/office/powerpoint/2010/main" val="2280223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Answer</a:t>
            </a:r>
            <a:r>
              <a:rPr lang="en-US" i="1" baseline="0" dirty="0" smtClean="0"/>
              <a:t> questions or collect questions for follow-up.</a:t>
            </a:r>
            <a:endParaRPr lang="en-US" i="1" dirty="0"/>
          </a:p>
        </p:txBody>
      </p:sp>
      <p:sp>
        <p:nvSpPr>
          <p:cNvPr id="4" name="Slide Number Placeholder 3"/>
          <p:cNvSpPr>
            <a:spLocks noGrp="1"/>
          </p:cNvSpPr>
          <p:nvPr>
            <p:ph type="sldNum" sz="quarter" idx="10"/>
          </p:nvPr>
        </p:nvSpPr>
        <p:spPr/>
        <p:txBody>
          <a:bodyPr/>
          <a:lstStyle/>
          <a:p>
            <a:fld id="{76980F32-46CB-4018-A3A0-FE8FF6A7A698}" type="slidenum">
              <a:rPr lang="en-US" smtClean="0"/>
              <a:pPr/>
              <a:t>15</a:t>
            </a:fld>
            <a:endParaRPr lang="en-US" dirty="0"/>
          </a:p>
        </p:txBody>
      </p:sp>
    </p:spTree>
    <p:extLst>
      <p:ext uri="{BB962C8B-B14F-4D97-AF65-F5344CB8AC3E}">
        <p14:creationId xmlns:p14="http://schemas.microsoft.com/office/powerpoint/2010/main" val="323409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34"/>
              </a:spcBef>
            </a:pPr>
            <a:r>
              <a:rPr lang="en-US" baseline="0" dirty="0" smtClean="0"/>
              <a:t>In this section we will be focusing on the Hawaii Growth Model which is a part of the Student Growth &amp; Learning component of the EES.</a:t>
            </a:r>
          </a:p>
        </p:txBody>
      </p:sp>
      <p:sp>
        <p:nvSpPr>
          <p:cNvPr id="4" name="Slide Number Placeholder 3"/>
          <p:cNvSpPr>
            <a:spLocks noGrp="1"/>
          </p:cNvSpPr>
          <p:nvPr>
            <p:ph type="sldNum" sz="quarter" idx="10"/>
          </p:nvPr>
        </p:nvSpPr>
        <p:spPr/>
        <p:txBody>
          <a:bodyPr/>
          <a:lstStyle/>
          <a:p>
            <a:fld id="{76980F32-46CB-4018-A3A0-FE8FF6A7A698}" type="slidenum">
              <a:rPr lang="en-US" smtClean="0"/>
              <a:pPr/>
              <a:t>2</a:t>
            </a:fld>
            <a:endParaRPr lang="en-US" dirty="0"/>
          </a:p>
        </p:txBody>
      </p:sp>
    </p:spTree>
    <p:extLst>
      <p:ext uri="{BB962C8B-B14F-4D97-AF65-F5344CB8AC3E}">
        <p14:creationId xmlns:p14="http://schemas.microsoft.com/office/powerpoint/2010/main" val="2665122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Student Growth Percentiles are produced by Hawaii’s Growth Model. Models allow us to view data in a targeted way to answer questions that might otherwise be difficult to answer due to the amount of data we’d need to look through or the complexity of the analysis required. Hawaii’s growth model allows us to answer the following questions about what state test data reveals about what the current situation is, what should be, and what could be. Keep those questions in mind, and look for how SGP answers them as we continue this presentation. </a:t>
            </a:r>
          </a:p>
          <a:p>
            <a:endParaRPr lang="en-US" baseline="0" dirty="0" smtClean="0"/>
          </a:p>
          <a:p>
            <a:r>
              <a:rPr lang="en-US" baseline="0" dirty="0" smtClean="0"/>
              <a:t>How much growth did a student make since last tested? How much growth would be enough for a student to meet proficiency standards? How much growth has been made by students with similar score histories?</a:t>
            </a:r>
          </a:p>
        </p:txBody>
      </p:sp>
      <p:sp>
        <p:nvSpPr>
          <p:cNvPr id="4" name="Slide Number Placeholder 3"/>
          <p:cNvSpPr>
            <a:spLocks noGrp="1"/>
          </p:cNvSpPr>
          <p:nvPr>
            <p:ph type="sldNum" sz="quarter" idx="10"/>
          </p:nvPr>
        </p:nvSpPr>
        <p:spPr/>
        <p:txBody>
          <a:bodyPr/>
          <a:lstStyle/>
          <a:p>
            <a:fld id="{76980F32-46CB-4018-A3A0-FE8FF6A7A698}" type="slidenum">
              <a:rPr lang="en-US" smtClean="0"/>
              <a:pPr/>
              <a:t>3</a:t>
            </a:fld>
            <a:endParaRPr lang="en-US" dirty="0"/>
          </a:p>
        </p:txBody>
      </p:sp>
    </p:spTree>
    <p:extLst>
      <p:ext uri="{BB962C8B-B14F-4D97-AF65-F5344CB8AC3E}">
        <p14:creationId xmlns:p14="http://schemas.microsoft.com/office/powerpoint/2010/main" val="342149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257300" y="720725"/>
            <a:ext cx="4800600" cy="3600450"/>
          </a:xfrm>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i="1" baseline="0" dirty="0" smtClean="0"/>
              <a:t>Video can be played from link or downloaded from the EES Implementation Support webpage (</a:t>
            </a:r>
            <a:r>
              <a:rPr lang="en-US" i="1" dirty="0" smtClean="0">
                <a:hlinkClick r:id="rId3"/>
              </a:rPr>
              <a:t>http://eesadmin.weebly.com/hawaii-growth-model.html</a:t>
            </a:r>
            <a:r>
              <a:rPr lang="en-US" i="1" dirty="0" smtClean="0"/>
              <a:t>)</a:t>
            </a:r>
            <a:endParaRPr lang="en-US" i="1" baseline="0" dirty="0" smtClean="0"/>
          </a:p>
        </p:txBody>
      </p:sp>
      <p:sp>
        <p:nvSpPr>
          <p:cNvPr id="11571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985" eaLnBrk="0" hangingPunct="0">
              <a:defRPr>
                <a:solidFill>
                  <a:schemeClr val="tx1"/>
                </a:solidFill>
                <a:latin typeface="Arial" pitchFamily="34" charset="0"/>
              </a:defRPr>
            </a:lvl1pPr>
            <a:lvl2pPr marL="785302" indent="-302039" defTabSz="984985" eaLnBrk="0" hangingPunct="0">
              <a:defRPr>
                <a:solidFill>
                  <a:schemeClr val="tx1"/>
                </a:solidFill>
                <a:latin typeface="Arial" pitchFamily="34" charset="0"/>
              </a:defRPr>
            </a:lvl2pPr>
            <a:lvl3pPr marL="1208157" indent="-241632" defTabSz="984985" eaLnBrk="0" hangingPunct="0">
              <a:defRPr>
                <a:solidFill>
                  <a:schemeClr val="tx1"/>
                </a:solidFill>
                <a:latin typeface="Arial" pitchFamily="34" charset="0"/>
              </a:defRPr>
            </a:lvl3pPr>
            <a:lvl4pPr marL="1691420" indent="-241632" defTabSz="984985" eaLnBrk="0" hangingPunct="0">
              <a:defRPr>
                <a:solidFill>
                  <a:schemeClr val="tx1"/>
                </a:solidFill>
                <a:latin typeface="Arial" pitchFamily="34" charset="0"/>
              </a:defRPr>
            </a:lvl4pPr>
            <a:lvl5pPr marL="2174684" indent="-241632" defTabSz="984985" eaLnBrk="0" hangingPunct="0">
              <a:defRPr>
                <a:solidFill>
                  <a:schemeClr val="tx1"/>
                </a:solidFill>
                <a:latin typeface="Arial" pitchFamily="34" charset="0"/>
              </a:defRPr>
            </a:lvl5pPr>
            <a:lvl6pPr marL="2657947" indent="-241632" defTabSz="984985" eaLnBrk="0" fontAlgn="base" hangingPunct="0">
              <a:spcBef>
                <a:spcPct val="0"/>
              </a:spcBef>
              <a:spcAft>
                <a:spcPct val="0"/>
              </a:spcAft>
              <a:defRPr>
                <a:solidFill>
                  <a:schemeClr val="tx1"/>
                </a:solidFill>
                <a:latin typeface="Arial" pitchFamily="34" charset="0"/>
              </a:defRPr>
            </a:lvl6pPr>
            <a:lvl7pPr marL="3141210" indent="-241632" defTabSz="984985" eaLnBrk="0" fontAlgn="base" hangingPunct="0">
              <a:spcBef>
                <a:spcPct val="0"/>
              </a:spcBef>
              <a:spcAft>
                <a:spcPct val="0"/>
              </a:spcAft>
              <a:defRPr>
                <a:solidFill>
                  <a:schemeClr val="tx1"/>
                </a:solidFill>
                <a:latin typeface="Arial" pitchFamily="34" charset="0"/>
              </a:defRPr>
            </a:lvl7pPr>
            <a:lvl8pPr marL="3624473" indent="-241632" defTabSz="984985" eaLnBrk="0" fontAlgn="base" hangingPunct="0">
              <a:spcBef>
                <a:spcPct val="0"/>
              </a:spcBef>
              <a:spcAft>
                <a:spcPct val="0"/>
              </a:spcAft>
              <a:defRPr>
                <a:solidFill>
                  <a:schemeClr val="tx1"/>
                </a:solidFill>
                <a:latin typeface="Arial" pitchFamily="34" charset="0"/>
              </a:defRPr>
            </a:lvl8pPr>
            <a:lvl9pPr marL="4107736" indent="-241632" defTabSz="984985"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Version 1.0</a:t>
            </a:r>
          </a:p>
        </p:txBody>
      </p:sp>
    </p:spTree>
    <p:extLst>
      <p:ext uri="{BB962C8B-B14F-4D97-AF65-F5344CB8AC3E}">
        <p14:creationId xmlns:p14="http://schemas.microsoft.com/office/powerpoint/2010/main" val="363985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257300" y="720725"/>
            <a:ext cx="4800600" cy="3600450"/>
          </a:xfrm>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0" baseline="0" dirty="0" smtClean="0">
                <a:latin typeface="Arial" pitchFamily="34" charset="0"/>
              </a:rPr>
              <a:t>Solicit answers from the audience and emphasize the following concepts:</a:t>
            </a:r>
          </a:p>
          <a:p>
            <a:pPr marL="171450" indent="-171450">
              <a:buFont typeface="Arial" pitchFamily="34" charset="0"/>
              <a:buChar char="•"/>
            </a:pPr>
            <a:r>
              <a:rPr lang="en-US" i="0" baseline="0" dirty="0" smtClean="0">
                <a:latin typeface="Arial" pitchFamily="34" charset="0"/>
              </a:rPr>
              <a:t>Growth measures differ from single-point-in-time proficiency or achievement measures because they consider past performance. Evaluations are based on a view of each student’s academic history rather than how a student measures up against a required standard of performance.</a:t>
            </a:r>
          </a:p>
          <a:p>
            <a:pPr marL="171450" indent="-171450">
              <a:buFont typeface="Arial" pitchFamily="34" charset="0"/>
              <a:buChar char="•"/>
            </a:pPr>
            <a:r>
              <a:rPr lang="en-US" i="0" baseline="0" dirty="0" smtClean="0">
                <a:latin typeface="Arial" pitchFamily="34" charset="0"/>
              </a:rPr>
              <a:t>The relative growth that a student has made is understood in the context of how well students with similar academic histories performed on the same assessment. We determine whether growth is high or low by comparing the performance of each student with others that had the same starting point.</a:t>
            </a:r>
          </a:p>
          <a:p>
            <a:pPr marL="171450" indent="-171450">
              <a:buFont typeface="Arial" pitchFamily="34" charset="0"/>
              <a:buChar char="•"/>
            </a:pPr>
            <a:r>
              <a:rPr lang="en-US" i="0" baseline="0" dirty="0" smtClean="0">
                <a:latin typeface="Arial" pitchFamily="34" charset="0"/>
              </a:rPr>
              <a:t>A growth percentile helps us compare growth between different students. Percentiles help show how a score ranks against the distribution of scores achieved by comparable peers.</a:t>
            </a:r>
          </a:p>
        </p:txBody>
      </p:sp>
      <p:sp>
        <p:nvSpPr>
          <p:cNvPr id="11571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985" eaLnBrk="0" hangingPunct="0">
              <a:defRPr>
                <a:solidFill>
                  <a:schemeClr val="tx1"/>
                </a:solidFill>
                <a:latin typeface="Arial" pitchFamily="34" charset="0"/>
              </a:defRPr>
            </a:lvl1pPr>
            <a:lvl2pPr marL="785302" indent="-302039" defTabSz="984985" eaLnBrk="0" hangingPunct="0">
              <a:defRPr>
                <a:solidFill>
                  <a:schemeClr val="tx1"/>
                </a:solidFill>
                <a:latin typeface="Arial" pitchFamily="34" charset="0"/>
              </a:defRPr>
            </a:lvl2pPr>
            <a:lvl3pPr marL="1208157" indent="-241632" defTabSz="984985" eaLnBrk="0" hangingPunct="0">
              <a:defRPr>
                <a:solidFill>
                  <a:schemeClr val="tx1"/>
                </a:solidFill>
                <a:latin typeface="Arial" pitchFamily="34" charset="0"/>
              </a:defRPr>
            </a:lvl3pPr>
            <a:lvl4pPr marL="1691420" indent="-241632" defTabSz="984985" eaLnBrk="0" hangingPunct="0">
              <a:defRPr>
                <a:solidFill>
                  <a:schemeClr val="tx1"/>
                </a:solidFill>
                <a:latin typeface="Arial" pitchFamily="34" charset="0"/>
              </a:defRPr>
            </a:lvl4pPr>
            <a:lvl5pPr marL="2174684" indent="-241632" defTabSz="984985" eaLnBrk="0" hangingPunct="0">
              <a:defRPr>
                <a:solidFill>
                  <a:schemeClr val="tx1"/>
                </a:solidFill>
                <a:latin typeface="Arial" pitchFamily="34" charset="0"/>
              </a:defRPr>
            </a:lvl5pPr>
            <a:lvl6pPr marL="2657947" indent="-241632" defTabSz="984985" eaLnBrk="0" fontAlgn="base" hangingPunct="0">
              <a:spcBef>
                <a:spcPct val="0"/>
              </a:spcBef>
              <a:spcAft>
                <a:spcPct val="0"/>
              </a:spcAft>
              <a:defRPr>
                <a:solidFill>
                  <a:schemeClr val="tx1"/>
                </a:solidFill>
                <a:latin typeface="Arial" pitchFamily="34" charset="0"/>
              </a:defRPr>
            </a:lvl6pPr>
            <a:lvl7pPr marL="3141210" indent="-241632" defTabSz="984985" eaLnBrk="0" fontAlgn="base" hangingPunct="0">
              <a:spcBef>
                <a:spcPct val="0"/>
              </a:spcBef>
              <a:spcAft>
                <a:spcPct val="0"/>
              </a:spcAft>
              <a:defRPr>
                <a:solidFill>
                  <a:schemeClr val="tx1"/>
                </a:solidFill>
                <a:latin typeface="Arial" pitchFamily="34" charset="0"/>
              </a:defRPr>
            </a:lvl7pPr>
            <a:lvl8pPr marL="3624473" indent="-241632" defTabSz="984985" eaLnBrk="0" fontAlgn="base" hangingPunct="0">
              <a:spcBef>
                <a:spcPct val="0"/>
              </a:spcBef>
              <a:spcAft>
                <a:spcPct val="0"/>
              </a:spcAft>
              <a:defRPr>
                <a:solidFill>
                  <a:schemeClr val="tx1"/>
                </a:solidFill>
                <a:latin typeface="Arial" pitchFamily="34" charset="0"/>
              </a:defRPr>
            </a:lvl8pPr>
            <a:lvl9pPr marL="4107736" indent="-241632" defTabSz="984985"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Version 1.0</a:t>
            </a:r>
          </a:p>
        </p:txBody>
      </p:sp>
    </p:spTree>
    <p:extLst>
      <p:ext uri="{BB962C8B-B14F-4D97-AF65-F5344CB8AC3E}">
        <p14:creationId xmlns:p14="http://schemas.microsoft.com/office/powerpoint/2010/main" val="3105787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732182" y="4561227"/>
            <a:ext cx="5850833" cy="4320210"/>
          </a:xfrm>
          <a:prstGeom prst="rect">
            <a:avLst/>
          </a:prstGeom>
          <a:noFill/>
          <a:ln>
            <a:noFill/>
          </a:ln>
        </p:spPr>
        <p:txBody>
          <a:bodyPr lIns="95594" tIns="95594" rIns="95594" bIns="95594" anchor="ctr" anchorCtr="0">
            <a:noAutofit/>
          </a:bodyPr>
          <a:lstStyle/>
          <a:p>
            <a:pPr>
              <a:buClr>
                <a:schemeClr val="dk1"/>
              </a:buClr>
            </a:pPr>
            <a:endParaRPr sz="1300">
              <a:solidFill>
                <a:schemeClr val="dk1"/>
              </a:solidFill>
              <a:latin typeface="Arial"/>
              <a:ea typeface="Arial"/>
              <a:cs typeface="Arial"/>
              <a:sym typeface="Arial"/>
            </a:endParaRPr>
          </a:p>
        </p:txBody>
      </p:sp>
      <p:sp>
        <p:nvSpPr>
          <p:cNvPr id="207" name="Shape 207"/>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87982" y="721402"/>
            <a:ext cx="4939237"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0" name="Shape 260"/>
          <p:cNvSpPr txBox="1">
            <a:spLocks noGrp="1"/>
          </p:cNvSpPr>
          <p:nvPr>
            <p:ph type="body" idx="1"/>
          </p:nvPr>
        </p:nvSpPr>
        <p:spPr>
          <a:xfrm>
            <a:off x="732182" y="4561227"/>
            <a:ext cx="5850833" cy="4320210"/>
          </a:xfrm>
          <a:prstGeom prst="rect">
            <a:avLst/>
          </a:prstGeom>
          <a:noFill/>
          <a:ln>
            <a:noFill/>
          </a:ln>
        </p:spPr>
        <p:txBody>
          <a:bodyPr lIns="97398" tIns="48699" rIns="97398" bIns="48699" anchor="t" anchorCtr="0">
            <a:noAutofit/>
          </a:bodyPr>
          <a:lstStyle/>
          <a:p>
            <a:pPr>
              <a:buClr>
                <a:schemeClr val="dk1"/>
              </a:buClr>
            </a:pPr>
            <a:endParaRPr sz="1300">
              <a:solidFill>
                <a:schemeClr val="dk1"/>
              </a:solidFill>
              <a:latin typeface="Arial"/>
              <a:ea typeface="Arial"/>
              <a:cs typeface="Arial"/>
              <a:sym typeface="Arial"/>
            </a:endParaRPr>
          </a:p>
        </p:txBody>
      </p:sp>
      <p:sp>
        <p:nvSpPr>
          <p:cNvPr id="261" name="Shape 261"/>
          <p:cNvSpPr txBox="1"/>
          <p:nvPr/>
        </p:nvSpPr>
        <p:spPr>
          <a:xfrm>
            <a:off x="4142961" y="9119173"/>
            <a:ext cx="3170581" cy="480387"/>
          </a:xfrm>
          <a:prstGeom prst="rect">
            <a:avLst/>
          </a:prstGeom>
          <a:noFill/>
          <a:ln>
            <a:noFill/>
          </a:ln>
        </p:spPr>
        <p:txBody>
          <a:bodyPr lIns="97398" tIns="48699" rIns="97398" bIns="48699" anchor="b" anchorCtr="0">
            <a:noAutofit/>
          </a:bodyPr>
          <a:lstStyle/>
          <a:p>
            <a:pPr algn="r">
              <a:buClr>
                <a:srgbClr val="000000"/>
              </a:buClr>
              <a:buSzPct val="25000"/>
            </a:pPr>
            <a:fld id="{00000000-1234-1234-1234-123412341234}" type="slidenum">
              <a:rPr lang="en-US" sz="1400">
                <a:solidFill>
                  <a:srgbClr val="000000"/>
                </a:solidFill>
                <a:latin typeface="Calibri"/>
                <a:ea typeface="Calibri"/>
                <a:cs typeface="Calibri"/>
                <a:sym typeface="Calibri"/>
                <a:rtl val="0"/>
              </a:rPr>
              <a:pPr algn="r">
                <a:buClr>
                  <a:srgbClr val="000000"/>
                </a:buClr>
                <a:buSzPct val="25000"/>
              </a:pPr>
              <a:t>7</a:t>
            </a:fld>
            <a:endParaRPr lang="en-US" sz="1400">
              <a:solidFill>
                <a:srgbClr val="000000"/>
              </a:solidFill>
              <a:latin typeface="Calibri"/>
              <a:ea typeface="Calibri"/>
              <a:cs typeface="Calibri"/>
              <a:sym typeface="Calibri"/>
              <a:rtl val="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dirty="0" smtClean="0"/>
              <a:t>To summarize, academic peer groups are solely determined by prior achievement on state assessments. State assessment scores are the only standardized achievement metric available for our students across all of our schools. What academic peers have in common is that they have had similar state assessment scores for each prior grade. This means that academic peer groups can include students from all over the state, not just students within your school or complex area. This allows us to ensure that academic peer groups contain enough students to allow for statistically valid comparisons.</a:t>
            </a:r>
          </a:p>
          <a:p>
            <a:pPr marL="0" marR="0" indent="0" algn="l" defTabSz="914293"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93" rtl="0" eaLnBrk="1" fontAlgn="auto" latinLnBrk="0" hangingPunct="1">
              <a:lnSpc>
                <a:spcPct val="100000"/>
              </a:lnSpc>
              <a:spcBef>
                <a:spcPts val="0"/>
              </a:spcBef>
              <a:spcAft>
                <a:spcPts val="0"/>
              </a:spcAft>
              <a:buClrTx/>
              <a:buSzTx/>
              <a:buFontTx/>
              <a:buNone/>
              <a:tabLst/>
              <a:defRPr/>
            </a:pPr>
            <a:r>
              <a:rPr lang="en-US" dirty="0" smtClean="0"/>
              <a:t>State assessment scores are compared against other state assessment scores from the same grade level in the same year. When the new Smarter Balance assessments based on the Common Core are released, it will still be fair to use past HSA scores to establish academic peer groups since the change in standards doesn’t change that the students performed similarly in the past. We would still expect students that had a history of strong performance on the previous version of the HSA to do better on the new test than students who had a history of poor performance on the HSA. The change in assessment also doesn’t change the mechanics of the model since Smarter Balance scores will only be compared against Smarter Balance scores from the same grade level and year.</a:t>
            </a:r>
          </a:p>
          <a:p>
            <a:pPr marL="0" marR="0" indent="0" algn="l" defTabSz="914293"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93" rtl="0" eaLnBrk="1" fontAlgn="auto" latinLnBrk="0" hangingPunct="1">
              <a:lnSpc>
                <a:spcPct val="100000"/>
              </a:lnSpc>
              <a:spcBef>
                <a:spcPts val="0"/>
              </a:spcBef>
              <a:spcAft>
                <a:spcPts val="0"/>
              </a:spcAft>
              <a:buClrTx/>
              <a:buSzTx/>
              <a:buFontTx/>
              <a:buNone/>
              <a:tabLst/>
              <a:defRPr/>
            </a:pPr>
            <a:r>
              <a:rPr lang="en-US" dirty="0" smtClean="0"/>
              <a:t>The growth model does not take into account any demographic factors such as gender, ethnicity, or specific programs, like those for English language learners or students with disabilities, when identifying students as academic peers. If you stop and think about it, segregating academic peer groups in this way would significantly weaken our ability to learn anything useful from the growth model. For example, if all special education students were put into separate academic peer groups, you would only be able to say that each student had high or low growth for a special education student. You would have no useful information about how they progressed compared to students with similar academic histories in their grade level as a whole. Given the diverse range of ability levels between different students in special education programs, it would be a mistake to treat them as a homogeneous performance group.</a:t>
            </a:r>
          </a:p>
          <a:p>
            <a:pPr marL="0" marR="0" indent="0" algn="l" defTabSz="914293"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293" rtl="0" eaLnBrk="1" fontAlgn="auto" latinLnBrk="0" hangingPunct="1">
              <a:lnSpc>
                <a:spcPct val="100000"/>
              </a:lnSpc>
              <a:spcBef>
                <a:spcPts val="0"/>
              </a:spcBef>
              <a:spcAft>
                <a:spcPts val="0"/>
              </a:spcAft>
              <a:buClrTx/>
              <a:buSzTx/>
              <a:buFontTx/>
              <a:buNone/>
              <a:tabLst/>
              <a:defRPr/>
            </a:pPr>
            <a:r>
              <a:rPr lang="en-US" dirty="0" smtClean="0"/>
              <a:t>Score histories already do a good job capturing differences in student performance and separating students into valid peer groups without requiring an additional layer of filtering. Instead of grouping students based on every possible distinguishing characteristic, the model only moves them to appropriate performance categories when actual impacts to their scores occur. Note: Even though socio-economic or other environmental factors are not baked into the calculation of SGP, we can still analyze student growth data sorted by traits such as ethnicity, free/reduced lunch status, IEPs, etc. This can be useful to help us learn from places where efforts to target the special needs of specific student groups has been successful.</a:t>
            </a:r>
            <a:endParaRPr lang="en-US" baseline="0" dirty="0" smtClean="0"/>
          </a:p>
        </p:txBody>
      </p:sp>
      <p:sp>
        <p:nvSpPr>
          <p:cNvPr id="4" name="Slide Number Placeholder 3"/>
          <p:cNvSpPr>
            <a:spLocks noGrp="1"/>
          </p:cNvSpPr>
          <p:nvPr>
            <p:ph type="sldNum" sz="quarter" idx="10"/>
          </p:nvPr>
        </p:nvSpPr>
        <p:spPr/>
        <p:txBody>
          <a:bodyPr/>
          <a:lstStyle/>
          <a:p>
            <a:fld id="{76980F32-46CB-4018-A3A0-FE8FF6A7A698}" type="slidenum">
              <a:rPr lang="en-US" smtClean="0"/>
              <a:pPr/>
              <a:t>8</a:t>
            </a:fld>
            <a:endParaRPr lang="en-US" dirty="0"/>
          </a:p>
        </p:txBody>
      </p:sp>
    </p:spTree>
    <p:extLst>
      <p:ext uri="{BB962C8B-B14F-4D97-AF65-F5344CB8AC3E}">
        <p14:creationId xmlns:p14="http://schemas.microsoft.com/office/powerpoint/2010/main" val="63078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latin typeface="Calibri" charset="0"/>
                <a:ea typeface="MS PGothic" charset="0"/>
              </a:rPr>
              <a:t>Let’s now look more deeply into weighted medians. After roster verification occurs, each students’ SGP will carry a specific weight that represents the length of time that student was enrolled in a teacher’s classroom. In this simplified example, students A-E in the blue chart each have a number of quarters they spent with their teachers as noted in the far right column. As you know, when finding the median, all of the scores are ordered from largest to smallest. With the roster verification data, SGPs are included in range of scores according to the number of quarters the student was enrolled which is then used weight the median. In this example, you see that students A, D and E all have three instances of their SGP scores represented in the vertical number line, while students B and C have only two. These are linked to the number of quarters each student was enrolled in the classroom with the teacher as identified in the far right column. The end result is that the teacher’s Median Growth Percentile in this instance is a 56.</a:t>
            </a:r>
            <a:endParaRPr lang="en-US" i="0" dirty="0">
              <a:latin typeface="Calibri" charset="0"/>
              <a:ea typeface="MS PGothic"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Palatino Linotype" charset="0"/>
                <a:ea typeface="MS PGothic" charset="0"/>
                <a:cs typeface="MS PGothic" charset="0"/>
              </a:defRPr>
            </a:lvl1pPr>
            <a:lvl2pPr marL="770662" indent="-296408">
              <a:defRPr sz="2500">
                <a:solidFill>
                  <a:schemeClr val="tx1"/>
                </a:solidFill>
                <a:latin typeface="Palatino Linotype" charset="0"/>
                <a:ea typeface="MS PGothic" charset="0"/>
                <a:cs typeface="MS PGothic" charset="0"/>
              </a:defRPr>
            </a:lvl2pPr>
            <a:lvl3pPr marL="1185634" indent="-237127">
              <a:defRPr sz="2500">
                <a:solidFill>
                  <a:schemeClr val="tx1"/>
                </a:solidFill>
                <a:latin typeface="Palatino Linotype" charset="0"/>
                <a:ea typeface="MS PGothic" charset="0"/>
                <a:cs typeface="MS PGothic" charset="0"/>
              </a:defRPr>
            </a:lvl3pPr>
            <a:lvl4pPr marL="1659887" indent="-237127">
              <a:defRPr sz="2500">
                <a:solidFill>
                  <a:schemeClr val="tx1"/>
                </a:solidFill>
                <a:latin typeface="Palatino Linotype" charset="0"/>
                <a:ea typeface="MS PGothic" charset="0"/>
                <a:cs typeface="MS PGothic" charset="0"/>
              </a:defRPr>
            </a:lvl4pPr>
            <a:lvl5pPr marL="2134141" indent="-237127">
              <a:defRPr sz="2500">
                <a:solidFill>
                  <a:schemeClr val="tx1"/>
                </a:solidFill>
                <a:latin typeface="Palatino Linotype" charset="0"/>
                <a:ea typeface="MS PGothic" charset="0"/>
                <a:cs typeface="MS PGothic" charset="0"/>
              </a:defRPr>
            </a:lvl5pPr>
            <a:lvl6pPr marL="2608395"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6pPr>
            <a:lvl7pPr marL="3082648"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7pPr>
            <a:lvl8pPr marL="3556902"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8pPr>
            <a:lvl9pPr marL="4031155" indent="-237127" eaLnBrk="0" fontAlgn="base" hangingPunct="0">
              <a:spcBef>
                <a:spcPct val="0"/>
              </a:spcBef>
              <a:spcAft>
                <a:spcPct val="0"/>
              </a:spcAft>
              <a:defRPr sz="2500">
                <a:solidFill>
                  <a:schemeClr val="tx1"/>
                </a:solidFill>
                <a:latin typeface="Palatino Linotype" charset="0"/>
                <a:ea typeface="MS PGothic" charset="0"/>
                <a:cs typeface="MS PGothic" charset="0"/>
              </a:defRPr>
            </a:lvl9pPr>
          </a:lstStyle>
          <a:p>
            <a:fld id="{386727C4-D755-DB4A-85AC-6969BB802CA4}" type="slidenum">
              <a:rPr lang="en-US" sz="1200">
                <a:latin typeface="Calibri" charset="0"/>
              </a:rPr>
              <a:pPr/>
              <a:t>9</a:t>
            </a:fld>
            <a:endParaRPr lang="en-US" sz="1200">
              <a:latin typeface="Calibri" charset="0"/>
            </a:endParaRPr>
          </a:p>
        </p:txBody>
      </p:sp>
    </p:spTree>
    <p:extLst>
      <p:ext uri="{BB962C8B-B14F-4D97-AF65-F5344CB8AC3E}">
        <p14:creationId xmlns:p14="http://schemas.microsoft.com/office/powerpoint/2010/main" val="1521522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userDrawn="1"/>
        </p:nvSpPr>
        <p:spPr>
          <a:xfrm rot="5400000">
            <a:off x="3695700" y="723900"/>
            <a:ext cx="1752601" cy="9144001"/>
          </a:xfrm>
          <a:prstGeom prst="rect">
            <a:avLst/>
          </a:prstGeom>
          <a:gradFill>
            <a:gsLst>
              <a:gs pos="0">
                <a:schemeClr val="tx2">
                  <a:lumMod val="75000"/>
                </a:schemeClr>
              </a:gs>
              <a:gs pos="85000">
                <a:schemeClr val="tx2">
                  <a:lumMod val="60000"/>
                  <a:lumOff val="40000"/>
                </a:schemeClr>
              </a:gs>
              <a:gs pos="100000">
                <a:schemeClr val="bg1"/>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sz="2800" b="1" dirty="0"/>
          </a:p>
        </p:txBody>
      </p:sp>
      <p:sp>
        <p:nvSpPr>
          <p:cNvPr id="2" name="Title 1"/>
          <p:cNvSpPr>
            <a:spLocks noGrp="1"/>
          </p:cNvSpPr>
          <p:nvPr>
            <p:ph type="ctrTitle"/>
          </p:nvPr>
        </p:nvSpPr>
        <p:spPr>
          <a:xfrm>
            <a:off x="0" y="1193800"/>
            <a:ext cx="9144000" cy="3225800"/>
          </a:xfrm>
          <a:noFill/>
        </p:spPr>
        <p:txBody>
          <a:bodyPr/>
          <a:lstStyle>
            <a:lvl1pPr algn="r">
              <a:defRPr sz="8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4419600"/>
            <a:ext cx="9144000" cy="1752600"/>
          </a:xfrm>
          <a:ln>
            <a:noFill/>
          </a:ln>
          <a:effectLst>
            <a:outerShdw blurRad="190500" dist="228600" dir="2700000" algn="ctr">
              <a:srgbClr val="000000">
                <a:alpha val="30000"/>
              </a:srgbClr>
            </a:outerShdw>
          </a:effectLst>
        </p:spPr>
        <p:txBody>
          <a:bodyPr anchor="ctr"/>
          <a:lstStyle>
            <a:lvl1pPr marL="0" indent="0" algn="r">
              <a:buNone/>
              <a:defRPr>
                <a:solidFill>
                  <a:schemeClr val="bg1"/>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a:p>
        </p:txBody>
      </p:sp>
      <p:sp>
        <p:nvSpPr>
          <p:cNvPr id="4" name="Right Triangle 3"/>
          <p:cNvSpPr/>
          <p:nvPr userDrawn="1"/>
        </p:nvSpPr>
        <p:spPr>
          <a:xfrm>
            <a:off x="0" y="4439920"/>
            <a:ext cx="3581400" cy="178308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jdlee\Google Drive\Hawaii DOE\Templates &amp; Branding\EES Logo PP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1" cy="1195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88139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SL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838200"/>
            <a:ext cx="4495800" cy="5257800"/>
          </a:xfrm>
        </p:spPr>
        <p:txBody>
          <a:bodyPr anchor="ctr">
            <a:normAutofit/>
          </a:bodyPr>
          <a:lstStyle>
            <a:lvl1pPr marL="0" indent="0">
              <a:buNone/>
              <a:defRPr sz="3200"/>
            </a:lvl1pPr>
            <a:lvl2pPr marL="457146" indent="0">
              <a:buNone/>
              <a:defRPr sz="2800"/>
            </a:lvl2pPr>
            <a:lvl3pPr marL="914294" indent="0">
              <a:buNone/>
              <a:defRPr sz="2400"/>
            </a:lvl3pPr>
            <a:lvl4pPr marL="1371440" indent="0">
              <a:buNone/>
              <a:defRPr sz="2000"/>
            </a:lvl4pPr>
            <a:lvl5pPr marL="1828586" indent="0">
              <a:buNone/>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838200"/>
            <a:ext cx="4495800" cy="5257800"/>
          </a:xfrm>
        </p:spPr>
        <p:txBody>
          <a:bodyPr anchor="ctr">
            <a:normAutofit/>
          </a:bodyPr>
          <a:lstStyle>
            <a:lvl1pPr marL="0" indent="0">
              <a:buNone/>
              <a:defRPr sz="3200"/>
            </a:lvl1pPr>
            <a:lvl2pPr marL="457146" indent="0">
              <a:buNone/>
              <a:defRPr sz="2800"/>
            </a:lvl2pPr>
            <a:lvl3pPr marL="914294" indent="0">
              <a:buNone/>
              <a:defRPr sz="2400"/>
            </a:lvl3pPr>
            <a:lvl4pPr marL="1371440" indent="0">
              <a:buNone/>
              <a:defRPr sz="2000"/>
            </a:lvl4pPr>
            <a:lvl5pPr marL="1828586" indent="0">
              <a:buNone/>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4"/>
          </p:nvPr>
        </p:nvSpPr>
        <p:spPr>
          <a:xfrm>
            <a:off x="8153401" y="6466545"/>
            <a:ext cx="990600" cy="217626"/>
          </a:xfrm>
          <a:prstGeom prst="rect">
            <a:avLst/>
          </a:prstGeom>
        </p:spPr>
        <p:txBody>
          <a:bodyPr/>
          <a:lstStyle/>
          <a:p>
            <a:fld id="{B32BA026-FD1A-4543-9E35-F8F94BABC2C3}" type="datetime1">
              <a:rPr lang="en-US" smtClean="0"/>
              <a:t>8/10/15</a:t>
            </a:fld>
            <a:endParaRPr lang="en-US"/>
          </a:p>
        </p:txBody>
      </p:sp>
      <p:sp>
        <p:nvSpPr>
          <p:cNvPr id="10" name="Footer Placeholder 9"/>
          <p:cNvSpPr>
            <a:spLocks noGrp="1"/>
          </p:cNvSpPr>
          <p:nvPr>
            <p:ph type="ftr" sz="quarter" idx="15"/>
          </p:nvPr>
        </p:nvSpPr>
        <p:spPr/>
        <p:txBody>
          <a:bodyPr/>
          <a:lstStyle/>
          <a:p>
            <a:endParaRPr lang="en-US" dirty="0"/>
          </a:p>
        </p:txBody>
      </p:sp>
      <p:sp>
        <p:nvSpPr>
          <p:cNvPr id="11" name="Slide Number Placeholder 10"/>
          <p:cNvSpPr>
            <a:spLocks noGrp="1"/>
          </p:cNvSpPr>
          <p:nvPr>
            <p:ph type="sldNum" sz="quarter" idx="16"/>
          </p:nvPr>
        </p:nvSpPr>
        <p:spPr>
          <a:xfrm>
            <a:off x="0" y="6646178"/>
            <a:ext cx="457200" cy="228600"/>
          </a:xfrm>
          <a:prstGeom prst="rect">
            <a:avLst/>
          </a:prstGeom>
        </p:spPr>
        <p:txBody>
          <a:bodyPr/>
          <a:lstStyle/>
          <a:p>
            <a:fld id="{3111EA91-1C68-4F95-B4D3-87B8BC8523B9}" type="slidenum">
              <a:rPr lang="en-US" smtClean="0"/>
              <a:pPr/>
              <a:t>‹#›</a:t>
            </a:fld>
            <a:endParaRPr lang="en-US" dirty="0"/>
          </a:p>
        </p:txBody>
      </p:sp>
      <p:sp>
        <p:nvSpPr>
          <p:cNvPr id="8" name="Freeform 7"/>
          <p:cNvSpPr/>
          <p:nvPr userDrawn="1"/>
        </p:nvSpPr>
        <p:spPr>
          <a:xfrm>
            <a:off x="2926480"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91440 w 1828353"/>
              <a:gd name="connsiteY5" fmla="*/ 91440 h 182880"/>
              <a:gd name="connsiteX6" fmla="*/ 0 w 1828353"/>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353" h="182880">
                <a:moveTo>
                  <a:pt x="0" y="0"/>
                </a:moveTo>
                <a:lnTo>
                  <a:pt x="1736913" y="0"/>
                </a:lnTo>
                <a:lnTo>
                  <a:pt x="1828353" y="91440"/>
                </a:lnTo>
                <a:lnTo>
                  <a:pt x="1736913" y="182880"/>
                </a:lnTo>
                <a:lnTo>
                  <a:pt x="0" y="182880"/>
                </a:lnTo>
                <a:lnTo>
                  <a:pt x="91440" y="9144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47447" tIns="37338" rIns="110109" bIns="37338" numCol="1" spcCol="1270" anchor="ctr" anchorCtr="0">
            <a:noAutofit/>
          </a:bodyPr>
          <a:lstStyle/>
          <a:p>
            <a:pPr lvl="0" algn="ctr" defTabSz="622300">
              <a:lnSpc>
                <a:spcPct val="90000"/>
              </a:lnSpc>
              <a:spcBef>
                <a:spcPct val="0"/>
              </a:spcBef>
              <a:spcAft>
                <a:spcPct val="35000"/>
              </a:spcAft>
            </a:pPr>
            <a:r>
              <a:rPr lang="en-US" sz="1400" b="1" kern="1200" dirty="0" smtClean="0"/>
              <a:t>SLOs</a:t>
            </a:r>
            <a:endParaRPr lang="en-US" sz="1400" b="1" kern="1200" dirty="0"/>
          </a:p>
        </p:txBody>
      </p:sp>
    </p:spTree>
    <p:extLst>
      <p:ext uri="{BB962C8B-B14F-4D97-AF65-F5344CB8AC3E}">
        <p14:creationId xmlns:p14="http://schemas.microsoft.com/office/powerpoint/2010/main" val="210093067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Tripo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838200"/>
            <a:ext cx="4495800" cy="5257800"/>
          </a:xfrm>
        </p:spPr>
        <p:txBody>
          <a:bodyPr anchor="ctr">
            <a:normAutofit/>
          </a:bodyPr>
          <a:lstStyle>
            <a:lvl1pPr marL="0" indent="0">
              <a:buNone/>
              <a:defRPr sz="3200"/>
            </a:lvl1pPr>
            <a:lvl2pPr marL="457146" indent="0">
              <a:buNone/>
              <a:defRPr sz="2800"/>
            </a:lvl2pPr>
            <a:lvl3pPr marL="914294" indent="0">
              <a:buNone/>
              <a:defRPr sz="2400"/>
            </a:lvl3pPr>
            <a:lvl4pPr marL="1371440" indent="0">
              <a:buNone/>
              <a:defRPr sz="2000"/>
            </a:lvl4pPr>
            <a:lvl5pPr marL="1828586" indent="0">
              <a:buNone/>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838200"/>
            <a:ext cx="4495800" cy="5257800"/>
          </a:xfrm>
        </p:spPr>
        <p:txBody>
          <a:bodyPr anchor="ctr">
            <a:normAutofit/>
          </a:bodyPr>
          <a:lstStyle>
            <a:lvl1pPr marL="0" indent="0">
              <a:buNone/>
              <a:defRPr sz="3200"/>
            </a:lvl1pPr>
            <a:lvl2pPr marL="457146" indent="0">
              <a:buNone/>
              <a:defRPr sz="2800"/>
            </a:lvl2pPr>
            <a:lvl3pPr marL="914294" indent="0">
              <a:buNone/>
              <a:defRPr sz="2400"/>
            </a:lvl3pPr>
            <a:lvl4pPr marL="1371440" indent="0">
              <a:buNone/>
              <a:defRPr sz="2000"/>
            </a:lvl4pPr>
            <a:lvl5pPr marL="1828586" indent="0">
              <a:buNone/>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4"/>
          </p:nvPr>
        </p:nvSpPr>
        <p:spPr>
          <a:xfrm>
            <a:off x="8153401" y="6466545"/>
            <a:ext cx="990600" cy="217626"/>
          </a:xfrm>
          <a:prstGeom prst="rect">
            <a:avLst/>
          </a:prstGeom>
        </p:spPr>
        <p:txBody>
          <a:bodyPr/>
          <a:lstStyle/>
          <a:p>
            <a:fld id="{54D5E0C0-F4B5-4389-BBFE-ABAD74C46A24}" type="datetime1">
              <a:rPr lang="en-US" smtClean="0"/>
              <a:t>8/10/15</a:t>
            </a:fld>
            <a:endParaRPr lang="en-US"/>
          </a:p>
        </p:txBody>
      </p:sp>
      <p:sp>
        <p:nvSpPr>
          <p:cNvPr id="10" name="Footer Placeholder 9"/>
          <p:cNvSpPr>
            <a:spLocks noGrp="1"/>
          </p:cNvSpPr>
          <p:nvPr>
            <p:ph type="ftr" sz="quarter" idx="15"/>
          </p:nvPr>
        </p:nvSpPr>
        <p:spPr/>
        <p:txBody>
          <a:bodyPr/>
          <a:lstStyle/>
          <a:p>
            <a:endParaRPr lang="en-US" dirty="0"/>
          </a:p>
        </p:txBody>
      </p:sp>
      <p:sp>
        <p:nvSpPr>
          <p:cNvPr id="11" name="Slide Number Placeholder 10"/>
          <p:cNvSpPr>
            <a:spLocks noGrp="1"/>
          </p:cNvSpPr>
          <p:nvPr>
            <p:ph type="sldNum" sz="quarter" idx="16"/>
          </p:nvPr>
        </p:nvSpPr>
        <p:spPr>
          <a:xfrm>
            <a:off x="0" y="6646178"/>
            <a:ext cx="457200" cy="228600"/>
          </a:xfrm>
          <a:prstGeom prst="rect">
            <a:avLst/>
          </a:prstGeom>
        </p:spPr>
        <p:txBody>
          <a:bodyPr/>
          <a:lstStyle/>
          <a:p>
            <a:fld id="{3111EA91-1C68-4F95-B4D3-87B8BC8523B9}" type="slidenum">
              <a:rPr lang="en-US" smtClean="0"/>
              <a:pPr/>
              <a:t>‹#›</a:t>
            </a:fld>
            <a:endParaRPr lang="en-US" dirty="0"/>
          </a:p>
        </p:txBody>
      </p:sp>
      <p:sp>
        <p:nvSpPr>
          <p:cNvPr id="12" name="Freeform 11"/>
          <p:cNvSpPr/>
          <p:nvPr userDrawn="1"/>
        </p:nvSpPr>
        <p:spPr>
          <a:xfrm>
            <a:off x="4389163"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91440 w 1828353"/>
              <a:gd name="connsiteY5" fmla="*/ 91440 h 182880"/>
              <a:gd name="connsiteX6" fmla="*/ 0 w 1828353"/>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353" h="182880">
                <a:moveTo>
                  <a:pt x="0" y="0"/>
                </a:moveTo>
                <a:lnTo>
                  <a:pt x="1736913" y="0"/>
                </a:lnTo>
                <a:lnTo>
                  <a:pt x="1828353" y="91440"/>
                </a:lnTo>
                <a:lnTo>
                  <a:pt x="1736913" y="182880"/>
                </a:lnTo>
                <a:lnTo>
                  <a:pt x="0" y="182880"/>
                </a:lnTo>
                <a:lnTo>
                  <a:pt x="91440" y="9144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47447" tIns="37338" rIns="110109" bIns="37338" numCol="1" spcCol="1270" anchor="ctr" anchorCtr="0">
            <a:noAutofit/>
          </a:bodyPr>
          <a:lstStyle/>
          <a:p>
            <a:pPr lvl="0" algn="ctr" defTabSz="622300">
              <a:lnSpc>
                <a:spcPct val="90000"/>
              </a:lnSpc>
              <a:spcBef>
                <a:spcPct val="0"/>
              </a:spcBef>
              <a:spcAft>
                <a:spcPct val="35000"/>
              </a:spcAft>
            </a:pPr>
            <a:r>
              <a:rPr lang="en-US" sz="1400" b="1" kern="1200" dirty="0" smtClean="0"/>
              <a:t>Observations</a:t>
            </a:r>
            <a:endParaRPr lang="en-US" sz="1400" b="1" kern="1200" dirty="0"/>
          </a:p>
        </p:txBody>
      </p:sp>
    </p:spTree>
    <p:extLst>
      <p:ext uri="{BB962C8B-B14F-4D97-AF65-F5344CB8AC3E}">
        <p14:creationId xmlns:p14="http://schemas.microsoft.com/office/powerpoint/2010/main" val="2100930671"/>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Observ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838200"/>
            <a:ext cx="4495800" cy="5257800"/>
          </a:xfrm>
        </p:spPr>
        <p:txBody>
          <a:bodyPr anchor="ctr">
            <a:normAutofit/>
          </a:bodyPr>
          <a:lstStyle>
            <a:lvl1pPr marL="0" indent="0">
              <a:buNone/>
              <a:defRPr sz="3200"/>
            </a:lvl1pPr>
            <a:lvl2pPr marL="457146" indent="0">
              <a:buNone/>
              <a:defRPr sz="2800"/>
            </a:lvl2pPr>
            <a:lvl3pPr marL="914294" indent="0">
              <a:buNone/>
              <a:defRPr sz="2400"/>
            </a:lvl3pPr>
            <a:lvl4pPr marL="1371440" indent="0">
              <a:buNone/>
              <a:defRPr sz="2000"/>
            </a:lvl4pPr>
            <a:lvl5pPr marL="1828586" indent="0">
              <a:buNone/>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838200"/>
            <a:ext cx="4495800" cy="5257800"/>
          </a:xfrm>
        </p:spPr>
        <p:txBody>
          <a:bodyPr anchor="ctr">
            <a:normAutofit/>
          </a:bodyPr>
          <a:lstStyle>
            <a:lvl1pPr marL="0" indent="0">
              <a:buNone/>
              <a:defRPr sz="3200"/>
            </a:lvl1pPr>
            <a:lvl2pPr marL="457146" indent="0">
              <a:buNone/>
              <a:defRPr sz="2800"/>
            </a:lvl2pPr>
            <a:lvl3pPr marL="914294" indent="0">
              <a:buNone/>
              <a:defRPr sz="2400"/>
            </a:lvl3pPr>
            <a:lvl4pPr marL="1371440" indent="0">
              <a:buNone/>
              <a:defRPr sz="2000"/>
            </a:lvl4pPr>
            <a:lvl5pPr marL="1828586" indent="0">
              <a:buNone/>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4"/>
          </p:nvPr>
        </p:nvSpPr>
        <p:spPr>
          <a:xfrm>
            <a:off x="8153401" y="6466545"/>
            <a:ext cx="990600" cy="217626"/>
          </a:xfrm>
          <a:prstGeom prst="rect">
            <a:avLst/>
          </a:prstGeom>
        </p:spPr>
        <p:txBody>
          <a:bodyPr/>
          <a:lstStyle/>
          <a:p>
            <a:fld id="{FED621E3-06D9-4381-A26B-5D8F153FE7D5}" type="datetime1">
              <a:rPr lang="en-US" smtClean="0"/>
              <a:t>8/10/15</a:t>
            </a:fld>
            <a:endParaRPr lang="en-US"/>
          </a:p>
        </p:txBody>
      </p:sp>
      <p:sp>
        <p:nvSpPr>
          <p:cNvPr id="10" name="Footer Placeholder 9"/>
          <p:cNvSpPr>
            <a:spLocks noGrp="1"/>
          </p:cNvSpPr>
          <p:nvPr>
            <p:ph type="ftr" sz="quarter" idx="15"/>
          </p:nvPr>
        </p:nvSpPr>
        <p:spPr/>
        <p:txBody>
          <a:bodyPr/>
          <a:lstStyle/>
          <a:p>
            <a:endParaRPr lang="en-US" dirty="0"/>
          </a:p>
        </p:txBody>
      </p:sp>
      <p:sp>
        <p:nvSpPr>
          <p:cNvPr id="11" name="Slide Number Placeholder 10"/>
          <p:cNvSpPr>
            <a:spLocks noGrp="1"/>
          </p:cNvSpPr>
          <p:nvPr>
            <p:ph type="sldNum" sz="quarter" idx="16"/>
          </p:nvPr>
        </p:nvSpPr>
        <p:spPr>
          <a:xfrm>
            <a:off x="0" y="6646178"/>
            <a:ext cx="457200" cy="228600"/>
          </a:xfrm>
          <a:prstGeom prst="rect">
            <a:avLst/>
          </a:prstGeom>
        </p:spPr>
        <p:txBody>
          <a:bodyPr/>
          <a:lstStyle/>
          <a:p>
            <a:fld id="{3111EA91-1C68-4F95-B4D3-87B8BC8523B9}" type="slidenum">
              <a:rPr lang="en-US" smtClean="0"/>
              <a:pPr/>
              <a:t>‹#›</a:t>
            </a:fld>
            <a:endParaRPr lang="en-US" dirty="0"/>
          </a:p>
        </p:txBody>
      </p:sp>
      <p:sp>
        <p:nvSpPr>
          <p:cNvPr id="8" name="Freeform 7"/>
          <p:cNvSpPr/>
          <p:nvPr userDrawn="1"/>
        </p:nvSpPr>
        <p:spPr>
          <a:xfrm>
            <a:off x="5791647"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91440 w 1828353"/>
              <a:gd name="connsiteY5" fmla="*/ 91440 h 182880"/>
              <a:gd name="connsiteX6" fmla="*/ 0 w 1828353"/>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353" h="182880">
                <a:moveTo>
                  <a:pt x="0" y="0"/>
                </a:moveTo>
                <a:lnTo>
                  <a:pt x="1736913" y="0"/>
                </a:lnTo>
                <a:lnTo>
                  <a:pt x="1828353" y="91440"/>
                </a:lnTo>
                <a:lnTo>
                  <a:pt x="1736913" y="182880"/>
                </a:lnTo>
                <a:lnTo>
                  <a:pt x="0" y="182880"/>
                </a:lnTo>
                <a:lnTo>
                  <a:pt x="91440" y="9144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47447" tIns="37338" rIns="110109" bIns="37338" numCol="1" spcCol="1270" anchor="ctr" anchorCtr="0">
            <a:noAutofit/>
          </a:bodyPr>
          <a:lstStyle/>
          <a:p>
            <a:pPr lvl="0" algn="ctr" defTabSz="622300">
              <a:lnSpc>
                <a:spcPct val="90000"/>
              </a:lnSpc>
              <a:spcBef>
                <a:spcPct val="0"/>
              </a:spcBef>
              <a:spcAft>
                <a:spcPct val="35000"/>
              </a:spcAft>
            </a:pPr>
            <a:r>
              <a:rPr lang="en-US" sz="1400" b="1" kern="1200" dirty="0" smtClean="0"/>
              <a:t>Professionalism</a:t>
            </a:r>
            <a:endParaRPr lang="en-US" sz="1400" b="1" kern="1200" dirty="0"/>
          </a:p>
        </p:txBody>
      </p:sp>
    </p:spTree>
    <p:extLst>
      <p:ext uri="{BB962C8B-B14F-4D97-AF65-F5344CB8AC3E}">
        <p14:creationId xmlns:p14="http://schemas.microsoft.com/office/powerpoint/2010/main" val="2100930671"/>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Professionalis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838200"/>
            <a:ext cx="4495800" cy="5257800"/>
          </a:xfrm>
        </p:spPr>
        <p:txBody>
          <a:bodyPr anchor="ctr">
            <a:normAutofit/>
          </a:bodyPr>
          <a:lstStyle>
            <a:lvl1pPr marL="0" indent="0">
              <a:buNone/>
              <a:defRPr sz="3200"/>
            </a:lvl1pPr>
            <a:lvl2pPr marL="457146" indent="0">
              <a:buNone/>
              <a:defRPr sz="2800"/>
            </a:lvl2pPr>
            <a:lvl3pPr marL="914294" indent="0">
              <a:buNone/>
              <a:defRPr sz="2400"/>
            </a:lvl3pPr>
            <a:lvl4pPr marL="1371440" indent="0">
              <a:buNone/>
              <a:defRPr sz="2000"/>
            </a:lvl4pPr>
            <a:lvl5pPr marL="1828586" indent="0">
              <a:buNone/>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838200"/>
            <a:ext cx="4495800" cy="5257800"/>
          </a:xfrm>
        </p:spPr>
        <p:txBody>
          <a:bodyPr anchor="ctr">
            <a:normAutofit/>
          </a:bodyPr>
          <a:lstStyle>
            <a:lvl1pPr marL="0" indent="0">
              <a:buNone/>
              <a:defRPr sz="3200"/>
            </a:lvl1pPr>
            <a:lvl2pPr marL="457146" indent="0">
              <a:buNone/>
              <a:defRPr sz="2800"/>
            </a:lvl2pPr>
            <a:lvl3pPr marL="914294" indent="0">
              <a:buNone/>
              <a:defRPr sz="2400"/>
            </a:lvl3pPr>
            <a:lvl4pPr marL="1371440" indent="0">
              <a:buNone/>
              <a:defRPr sz="2000"/>
            </a:lvl4pPr>
            <a:lvl5pPr marL="1828586" indent="0">
              <a:buNone/>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4"/>
          </p:nvPr>
        </p:nvSpPr>
        <p:spPr>
          <a:xfrm>
            <a:off x="8153401" y="6466545"/>
            <a:ext cx="990600" cy="217626"/>
          </a:xfrm>
          <a:prstGeom prst="rect">
            <a:avLst/>
          </a:prstGeom>
        </p:spPr>
        <p:txBody>
          <a:bodyPr/>
          <a:lstStyle/>
          <a:p>
            <a:fld id="{4D451831-F1EF-4427-9142-E449783A529B}" type="datetime1">
              <a:rPr lang="en-US" smtClean="0"/>
              <a:t>8/10/15</a:t>
            </a:fld>
            <a:endParaRPr lang="en-US"/>
          </a:p>
        </p:txBody>
      </p:sp>
      <p:sp>
        <p:nvSpPr>
          <p:cNvPr id="10" name="Footer Placeholder 9"/>
          <p:cNvSpPr>
            <a:spLocks noGrp="1"/>
          </p:cNvSpPr>
          <p:nvPr>
            <p:ph type="ftr" sz="quarter" idx="15"/>
          </p:nvPr>
        </p:nvSpPr>
        <p:spPr/>
        <p:txBody>
          <a:bodyPr/>
          <a:lstStyle/>
          <a:p>
            <a:endParaRPr lang="en-US" dirty="0"/>
          </a:p>
        </p:txBody>
      </p:sp>
      <p:sp>
        <p:nvSpPr>
          <p:cNvPr id="11" name="Slide Number Placeholder 10"/>
          <p:cNvSpPr>
            <a:spLocks noGrp="1"/>
          </p:cNvSpPr>
          <p:nvPr>
            <p:ph type="sldNum" sz="quarter" idx="16"/>
          </p:nvPr>
        </p:nvSpPr>
        <p:spPr>
          <a:xfrm>
            <a:off x="0" y="6646178"/>
            <a:ext cx="457200" cy="228600"/>
          </a:xfrm>
          <a:prstGeom prst="rect">
            <a:avLst/>
          </a:prstGeom>
        </p:spPr>
        <p:txBody>
          <a:bodyPr/>
          <a:lstStyle/>
          <a:p>
            <a:fld id="{3111EA91-1C68-4F95-B4D3-87B8BC8523B9}" type="slidenum">
              <a:rPr lang="en-US" smtClean="0"/>
              <a:pPr/>
              <a:t>‹#›</a:t>
            </a:fld>
            <a:endParaRPr lang="en-US" dirty="0"/>
          </a:p>
        </p:txBody>
      </p:sp>
      <p:sp>
        <p:nvSpPr>
          <p:cNvPr id="8" name="Freeform 7"/>
          <p:cNvSpPr/>
          <p:nvPr userDrawn="1"/>
        </p:nvSpPr>
        <p:spPr>
          <a:xfrm>
            <a:off x="7314529"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91440 w 1828353"/>
              <a:gd name="connsiteY5" fmla="*/ 91440 h 182880"/>
              <a:gd name="connsiteX6" fmla="*/ 0 w 1828353"/>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353" h="182880">
                <a:moveTo>
                  <a:pt x="0" y="0"/>
                </a:moveTo>
                <a:lnTo>
                  <a:pt x="1736913" y="0"/>
                </a:lnTo>
                <a:lnTo>
                  <a:pt x="1828353" y="91440"/>
                </a:lnTo>
                <a:lnTo>
                  <a:pt x="1736913" y="182880"/>
                </a:lnTo>
                <a:lnTo>
                  <a:pt x="0" y="182880"/>
                </a:lnTo>
                <a:lnTo>
                  <a:pt x="91440" y="9144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47447" tIns="37338" rIns="110109" bIns="37338" numCol="1" spcCol="1270" anchor="ctr" anchorCtr="0">
            <a:noAutofit/>
          </a:bodyPr>
          <a:lstStyle/>
          <a:p>
            <a:pPr lvl="0" algn="ctr" defTabSz="622300">
              <a:lnSpc>
                <a:spcPct val="90000"/>
              </a:lnSpc>
              <a:spcBef>
                <a:spcPct val="0"/>
              </a:spcBef>
              <a:spcAft>
                <a:spcPct val="35000"/>
              </a:spcAft>
            </a:pPr>
            <a:r>
              <a:rPr lang="en-US" sz="1400" b="1" kern="1200" dirty="0" smtClean="0"/>
              <a:t>Working Portfolio</a:t>
            </a:r>
            <a:endParaRPr lang="en-US" sz="1400" b="1" kern="1200" dirty="0"/>
          </a:p>
        </p:txBody>
      </p:sp>
    </p:spTree>
    <p:extLst>
      <p:ext uri="{BB962C8B-B14F-4D97-AF65-F5344CB8AC3E}">
        <p14:creationId xmlns:p14="http://schemas.microsoft.com/office/powerpoint/2010/main" val="210093067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Over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6200" y="838200"/>
            <a:ext cx="4489704" cy="639762"/>
          </a:xfrm>
        </p:spPr>
        <p:txBody>
          <a:bodyPr anchor="b">
            <a:noAutofit/>
          </a:bodyPr>
          <a:lstStyle>
            <a:lvl1pPr marL="0" indent="0">
              <a:buNone/>
              <a:defRPr sz="28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1477962"/>
            <a:ext cx="4495799" cy="461803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838200"/>
            <a:ext cx="4498848" cy="639762"/>
          </a:xfrm>
        </p:spPr>
        <p:txBody>
          <a:bodyPr anchor="b">
            <a:noAutofit/>
          </a:bodyPr>
          <a:lstStyle>
            <a:lvl1pPr marL="0" indent="0">
              <a:buNone/>
              <a:defRPr sz="28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0234" y="1477962"/>
            <a:ext cx="4497565" cy="461803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a:xfrm>
            <a:off x="8153401" y="6466545"/>
            <a:ext cx="990600" cy="217626"/>
          </a:xfrm>
          <a:prstGeom prst="rect">
            <a:avLst/>
          </a:prstGeom>
        </p:spPr>
        <p:txBody>
          <a:bodyPr/>
          <a:lstStyle/>
          <a:p>
            <a:fld id="{F544A8DD-1104-4EC7-847D-8F964C9E1C02}" type="datetime1">
              <a:rPr lang="en-US" smtClean="0"/>
              <a:t>8/10/15</a:t>
            </a:fld>
            <a:endParaRPr lang="en-US"/>
          </a:p>
        </p:txBody>
      </p:sp>
      <p:sp>
        <p:nvSpPr>
          <p:cNvPr id="11" name="Footer Placeholder 10"/>
          <p:cNvSpPr>
            <a:spLocks noGrp="1"/>
          </p:cNvSpPr>
          <p:nvPr>
            <p:ph type="ftr" sz="quarter" idx="11"/>
          </p:nvPr>
        </p:nvSpPr>
        <p:spPr/>
        <p:txBody>
          <a:bodyPr/>
          <a:lstStyle/>
          <a:p>
            <a:endParaRPr lang="en-US"/>
          </a:p>
        </p:txBody>
      </p:sp>
      <p:sp>
        <p:nvSpPr>
          <p:cNvPr id="13" name="Freeform 12"/>
          <p:cNvSpPr/>
          <p:nvPr userDrawn="1"/>
        </p:nvSpPr>
        <p:spPr>
          <a:xfrm>
            <a:off x="1115"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0 w 1828353"/>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353" h="182880">
                <a:moveTo>
                  <a:pt x="0" y="0"/>
                </a:moveTo>
                <a:lnTo>
                  <a:pt x="1736913" y="0"/>
                </a:lnTo>
                <a:lnTo>
                  <a:pt x="1828353" y="91440"/>
                </a:lnTo>
                <a:lnTo>
                  <a:pt x="1736913" y="182880"/>
                </a:lnTo>
                <a:lnTo>
                  <a:pt x="0" y="18288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4676" tIns="37338" rIns="64389" bIns="37338" numCol="1" spcCol="1270" anchor="ctr" anchorCtr="0">
            <a:noAutofit/>
          </a:bodyPr>
          <a:lstStyle/>
          <a:p>
            <a:pPr lvl="0" algn="ctr" defTabSz="622300">
              <a:lnSpc>
                <a:spcPct val="90000"/>
              </a:lnSpc>
              <a:spcBef>
                <a:spcPct val="0"/>
              </a:spcBef>
              <a:spcAft>
                <a:spcPct val="35000"/>
              </a:spcAft>
            </a:pPr>
            <a:r>
              <a:rPr lang="en-US" sz="1400" b="1" kern="1200" dirty="0" smtClean="0"/>
              <a:t>Overview</a:t>
            </a:r>
            <a:endParaRPr lang="en-US" sz="1400" b="1" kern="1200" dirty="0"/>
          </a:p>
        </p:txBody>
      </p:sp>
      <p:sp>
        <p:nvSpPr>
          <p:cNvPr id="12" name="Slide Number Placeholder 11"/>
          <p:cNvSpPr>
            <a:spLocks noGrp="1"/>
          </p:cNvSpPr>
          <p:nvPr>
            <p:ph type="sldNum" sz="quarter" idx="12"/>
          </p:nvPr>
        </p:nvSpPr>
        <p:spPr>
          <a:xfrm>
            <a:off x="0" y="6646178"/>
            <a:ext cx="457200" cy="228600"/>
          </a:xfrm>
          <a:prstGeom prst="rect">
            <a:avLst/>
          </a:prstGeom>
        </p:spPr>
        <p:txBody>
          <a:bodyPr/>
          <a:lstStyle>
            <a:lvl1pPr>
              <a:defRPr>
                <a:solidFill>
                  <a:schemeClr val="bg1"/>
                </a:solidFill>
              </a:defRPr>
            </a:lvl1pPr>
          </a:lstStyle>
          <a:p>
            <a:fld id="{3111EA91-1C68-4F95-B4D3-87B8BC8523B9}" type="slidenum">
              <a:rPr lang="en-US" smtClean="0"/>
              <a:pPr/>
              <a:t>‹#›</a:t>
            </a:fld>
            <a:endParaRPr lang="en-US" dirty="0"/>
          </a:p>
        </p:txBody>
      </p:sp>
    </p:spTree>
    <p:extLst>
      <p:ext uri="{BB962C8B-B14F-4D97-AF65-F5344CB8AC3E}">
        <p14:creationId xmlns:p14="http://schemas.microsoft.com/office/powerpoint/2010/main" val="387044854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Grow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6200" y="838200"/>
            <a:ext cx="4489704" cy="639762"/>
          </a:xfrm>
        </p:spPr>
        <p:txBody>
          <a:bodyPr anchor="b">
            <a:noAutofit/>
          </a:bodyPr>
          <a:lstStyle>
            <a:lvl1pPr marL="0" indent="0">
              <a:buNone/>
              <a:defRPr sz="28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1477962"/>
            <a:ext cx="4495799" cy="461803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838200"/>
            <a:ext cx="4498848" cy="639762"/>
          </a:xfrm>
        </p:spPr>
        <p:txBody>
          <a:bodyPr anchor="b">
            <a:noAutofit/>
          </a:bodyPr>
          <a:lstStyle>
            <a:lvl1pPr marL="0" indent="0">
              <a:buNone/>
              <a:defRPr sz="28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0234" y="1477962"/>
            <a:ext cx="4497565" cy="461803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0"/>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05143095"/>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SL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6200" y="838200"/>
            <a:ext cx="4489704" cy="639762"/>
          </a:xfrm>
        </p:spPr>
        <p:txBody>
          <a:bodyPr anchor="b">
            <a:noAutofit/>
          </a:bodyPr>
          <a:lstStyle>
            <a:lvl1pPr marL="0" indent="0">
              <a:buNone/>
              <a:defRPr sz="28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1477962"/>
            <a:ext cx="4495799" cy="461803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838200"/>
            <a:ext cx="4498848" cy="639762"/>
          </a:xfrm>
        </p:spPr>
        <p:txBody>
          <a:bodyPr anchor="b">
            <a:noAutofit/>
          </a:bodyPr>
          <a:lstStyle>
            <a:lvl1pPr marL="0" indent="0">
              <a:buNone/>
              <a:defRPr sz="28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0234" y="1477962"/>
            <a:ext cx="4497565" cy="461803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a:xfrm>
            <a:off x="8153401" y="6466545"/>
            <a:ext cx="990600" cy="217626"/>
          </a:xfrm>
          <a:prstGeom prst="rect">
            <a:avLst/>
          </a:prstGeom>
        </p:spPr>
        <p:txBody>
          <a:bodyPr/>
          <a:lstStyle/>
          <a:p>
            <a:fld id="{65F94A91-3CD3-41D1-AD7B-98CDE8E5AA96}" type="datetime1">
              <a:rPr lang="en-US" smtClean="0"/>
              <a:t>8/10/15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a:xfrm>
            <a:off x="0" y="6646178"/>
            <a:ext cx="457200" cy="228600"/>
          </a:xfrm>
          <a:prstGeom prst="rect">
            <a:avLst/>
          </a:prstGeom>
        </p:spPr>
        <p:txBody>
          <a:bodyPr/>
          <a:lstStyle/>
          <a:p>
            <a:fld id="{3111EA91-1C68-4F95-B4D3-87B8BC8523B9}" type="slidenum">
              <a:rPr lang="en-US" smtClean="0"/>
              <a:pPr/>
              <a:t>‹#›</a:t>
            </a:fld>
            <a:endParaRPr lang="en-US" dirty="0"/>
          </a:p>
        </p:txBody>
      </p:sp>
      <p:sp>
        <p:nvSpPr>
          <p:cNvPr id="13" name="Freeform 12"/>
          <p:cNvSpPr/>
          <p:nvPr userDrawn="1"/>
        </p:nvSpPr>
        <p:spPr>
          <a:xfrm>
            <a:off x="2926480"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91440 w 1828353"/>
              <a:gd name="connsiteY5" fmla="*/ 91440 h 182880"/>
              <a:gd name="connsiteX6" fmla="*/ 0 w 1828353"/>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353" h="182880">
                <a:moveTo>
                  <a:pt x="0" y="0"/>
                </a:moveTo>
                <a:lnTo>
                  <a:pt x="1736913" y="0"/>
                </a:lnTo>
                <a:lnTo>
                  <a:pt x="1828353" y="91440"/>
                </a:lnTo>
                <a:lnTo>
                  <a:pt x="1736913" y="182880"/>
                </a:lnTo>
                <a:lnTo>
                  <a:pt x="0" y="182880"/>
                </a:lnTo>
                <a:lnTo>
                  <a:pt x="91440" y="9144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47447" tIns="37338" rIns="110109" bIns="37338" numCol="1" spcCol="1270" anchor="ctr" anchorCtr="0">
            <a:noAutofit/>
          </a:bodyPr>
          <a:lstStyle/>
          <a:p>
            <a:pPr lvl="0" algn="ctr" defTabSz="622300">
              <a:lnSpc>
                <a:spcPct val="90000"/>
              </a:lnSpc>
              <a:spcBef>
                <a:spcPct val="0"/>
              </a:spcBef>
              <a:spcAft>
                <a:spcPct val="35000"/>
              </a:spcAft>
            </a:pPr>
            <a:r>
              <a:rPr lang="en-US" sz="1400" b="1" kern="1200" dirty="0" smtClean="0"/>
              <a:t>SLOs</a:t>
            </a:r>
            <a:endParaRPr lang="en-US" sz="1400" b="1" kern="1200" dirty="0"/>
          </a:p>
        </p:txBody>
      </p:sp>
    </p:spTree>
    <p:extLst>
      <p:ext uri="{BB962C8B-B14F-4D97-AF65-F5344CB8AC3E}">
        <p14:creationId xmlns:p14="http://schemas.microsoft.com/office/powerpoint/2010/main" val="705143095"/>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Tripo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6200" y="838200"/>
            <a:ext cx="4489704" cy="639762"/>
          </a:xfrm>
        </p:spPr>
        <p:txBody>
          <a:bodyPr anchor="b">
            <a:noAutofit/>
          </a:bodyPr>
          <a:lstStyle>
            <a:lvl1pPr marL="0" indent="0">
              <a:buNone/>
              <a:defRPr sz="28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1477962"/>
            <a:ext cx="4495799" cy="461803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838200"/>
            <a:ext cx="4498848" cy="639762"/>
          </a:xfrm>
        </p:spPr>
        <p:txBody>
          <a:bodyPr anchor="b">
            <a:noAutofit/>
          </a:bodyPr>
          <a:lstStyle>
            <a:lvl1pPr marL="0" indent="0">
              <a:buNone/>
              <a:defRPr sz="28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0234" y="1477962"/>
            <a:ext cx="4497565" cy="461803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a:xfrm>
            <a:off x="8153401" y="6466545"/>
            <a:ext cx="990600" cy="217626"/>
          </a:xfrm>
          <a:prstGeom prst="rect">
            <a:avLst/>
          </a:prstGeom>
        </p:spPr>
        <p:txBody>
          <a:bodyPr/>
          <a:lstStyle/>
          <a:p>
            <a:fld id="{96001D31-5F1C-4C11-B097-1C5F37FD6E50}" type="datetime1">
              <a:rPr lang="en-US" smtClean="0"/>
              <a:t>8/10/15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a:xfrm>
            <a:off x="0" y="6646178"/>
            <a:ext cx="457200" cy="228600"/>
          </a:xfrm>
          <a:prstGeom prst="rect">
            <a:avLst/>
          </a:prstGeom>
        </p:spPr>
        <p:txBody>
          <a:bodyPr/>
          <a:lstStyle/>
          <a:p>
            <a:fld id="{3111EA91-1C68-4F95-B4D3-87B8BC8523B9}" type="slidenum">
              <a:rPr lang="en-US" smtClean="0"/>
              <a:pPr/>
              <a:t>‹#›</a:t>
            </a:fld>
            <a:endParaRPr lang="en-US" dirty="0"/>
          </a:p>
        </p:txBody>
      </p:sp>
      <p:sp>
        <p:nvSpPr>
          <p:cNvPr id="13" name="Freeform 12"/>
          <p:cNvSpPr/>
          <p:nvPr userDrawn="1"/>
        </p:nvSpPr>
        <p:spPr>
          <a:xfrm>
            <a:off x="4389163"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91440 w 1828353"/>
              <a:gd name="connsiteY5" fmla="*/ 91440 h 182880"/>
              <a:gd name="connsiteX6" fmla="*/ 0 w 1828353"/>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353" h="182880">
                <a:moveTo>
                  <a:pt x="0" y="0"/>
                </a:moveTo>
                <a:lnTo>
                  <a:pt x="1736913" y="0"/>
                </a:lnTo>
                <a:lnTo>
                  <a:pt x="1828353" y="91440"/>
                </a:lnTo>
                <a:lnTo>
                  <a:pt x="1736913" y="182880"/>
                </a:lnTo>
                <a:lnTo>
                  <a:pt x="0" y="182880"/>
                </a:lnTo>
                <a:lnTo>
                  <a:pt x="91440" y="9144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47447" tIns="37338" rIns="110109" bIns="37338" numCol="1" spcCol="1270" anchor="ctr" anchorCtr="0">
            <a:noAutofit/>
          </a:bodyPr>
          <a:lstStyle/>
          <a:p>
            <a:pPr lvl="0" algn="ctr" defTabSz="622300">
              <a:lnSpc>
                <a:spcPct val="90000"/>
              </a:lnSpc>
              <a:spcBef>
                <a:spcPct val="0"/>
              </a:spcBef>
              <a:spcAft>
                <a:spcPct val="35000"/>
              </a:spcAft>
            </a:pPr>
            <a:r>
              <a:rPr lang="en-US" sz="1400" b="1" kern="1200" dirty="0" smtClean="0"/>
              <a:t>Observations</a:t>
            </a:r>
            <a:endParaRPr lang="en-US" sz="1400" b="1" kern="1200" dirty="0"/>
          </a:p>
        </p:txBody>
      </p:sp>
    </p:spTree>
    <p:extLst>
      <p:ext uri="{BB962C8B-B14F-4D97-AF65-F5344CB8AC3E}">
        <p14:creationId xmlns:p14="http://schemas.microsoft.com/office/powerpoint/2010/main" val="705143095"/>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Observ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6200" y="838200"/>
            <a:ext cx="4489704" cy="639762"/>
          </a:xfrm>
        </p:spPr>
        <p:txBody>
          <a:bodyPr anchor="b">
            <a:noAutofit/>
          </a:bodyPr>
          <a:lstStyle>
            <a:lvl1pPr marL="0" indent="0">
              <a:buNone/>
              <a:defRPr sz="28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1477962"/>
            <a:ext cx="4495799" cy="461803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838200"/>
            <a:ext cx="4498848" cy="639762"/>
          </a:xfrm>
        </p:spPr>
        <p:txBody>
          <a:bodyPr anchor="b">
            <a:noAutofit/>
          </a:bodyPr>
          <a:lstStyle>
            <a:lvl1pPr marL="0" indent="0">
              <a:buNone/>
              <a:defRPr sz="28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0234" y="1477962"/>
            <a:ext cx="4497565" cy="461803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a:xfrm>
            <a:off x="8153401" y="6466545"/>
            <a:ext cx="990600" cy="217626"/>
          </a:xfrm>
          <a:prstGeom prst="rect">
            <a:avLst/>
          </a:prstGeom>
        </p:spPr>
        <p:txBody>
          <a:bodyPr/>
          <a:lstStyle/>
          <a:p>
            <a:fld id="{9BA7D051-8A90-4E49-8852-6BDA856F7008}" type="datetime1">
              <a:rPr lang="en-US" smtClean="0"/>
              <a:t>8/10/15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a:xfrm>
            <a:off x="0" y="6646178"/>
            <a:ext cx="457200" cy="228600"/>
          </a:xfrm>
          <a:prstGeom prst="rect">
            <a:avLst/>
          </a:prstGeom>
        </p:spPr>
        <p:txBody>
          <a:bodyPr/>
          <a:lstStyle/>
          <a:p>
            <a:fld id="{3111EA91-1C68-4F95-B4D3-87B8BC8523B9}" type="slidenum">
              <a:rPr lang="en-US" smtClean="0"/>
              <a:pPr/>
              <a:t>‹#›</a:t>
            </a:fld>
            <a:endParaRPr lang="en-US" dirty="0"/>
          </a:p>
        </p:txBody>
      </p:sp>
      <p:sp>
        <p:nvSpPr>
          <p:cNvPr id="13" name="Freeform 12"/>
          <p:cNvSpPr/>
          <p:nvPr userDrawn="1"/>
        </p:nvSpPr>
        <p:spPr>
          <a:xfrm>
            <a:off x="5753100"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91440 w 1828353"/>
              <a:gd name="connsiteY5" fmla="*/ 91440 h 182880"/>
              <a:gd name="connsiteX6" fmla="*/ 0 w 1828353"/>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353" h="182880">
                <a:moveTo>
                  <a:pt x="0" y="0"/>
                </a:moveTo>
                <a:lnTo>
                  <a:pt x="1736913" y="0"/>
                </a:lnTo>
                <a:lnTo>
                  <a:pt x="1828353" y="91440"/>
                </a:lnTo>
                <a:lnTo>
                  <a:pt x="1736913" y="182880"/>
                </a:lnTo>
                <a:lnTo>
                  <a:pt x="0" y="182880"/>
                </a:lnTo>
                <a:lnTo>
                  <a:pt x="91440" y="9144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47447" tIns="37338" rIns="110109" bIns="37338" numCol="1" spcCol="1270" anchor="ctr" anchorCtr="0">
            <a:noAutofit/>
          </a:bodyPr>
          <a:lstStyle/>
          <a:p>
            <a:pPr lvl="0" algn="ctr" defTabSz="622300">
              <a:lnSpc>
                <a:spcPct val="90000"/>
              </a:lnSpc>
              <a:spcBef>
                <a:spcPct val="0"/>
              </a:spcBef>
              <a:spcAft>
                <a:spcPct val="35000"/>
              </a:spcAft>
            </a:pPr>
            <a:r>
              <a:rPr lang="en-US" sz="1400" b="1" kern="1200" dirty="0" smtClean="0"/>
              <a:t>Professionalism</a:t>
            </a:r>
            <a:endParaRPr lang="en-US" sz="1400" b="1" kern="1200" dirty="0"/>
          </a:p>
        </p:txBody>
      </p:sp>
    </p:spTree>
    <p:extLst>
      <p:ext uri="{BB962C8B-B14F-4D97-AF65-F5344CB8AC3E}">
        <p14:creationId xmlns:p14="http://schemas.microsoft.com/office/powerpoint/2010/main" val="70514309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Professionalis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6200" y="838200"/>
            <a:ext cx="4489704" cy="639762"/>
          </a:xfrm>
        </p:spPr>
        <p:txBody>
          <a:bodyPr anchor="b">
            <a:noAutofit/>
          </a:bodyPr>
          <a:lstStyle>
            <a:lvl1pPr marL="0" indent="0">
              <a:buNone/>
              <a:defRPr sz="28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1477962"/>
            <a:ext cx="4495799" cy="461803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838200"/>
            <a:ext cx="4498848" cy="639762"/>
          </a:xfrm>
        </p:spPr>
        <p:txBody>
          <a:bodyPr anchor="b">
            <a:noAutofit/>
          </a:bodyPr>
          <a:lstStyle>
            <a:lvl1pPr marL="0" indent="0">
              <a:buNone/>
              <a:defRPr sz="28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0234" y="1477962"/>
            <a:ext cx="4497565" cy="461803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a:xfrm>
            <a:off x="8153401" y="6466545"/>
            <a:ext cx="990600" cy="217626"/>
          </a:xfrm>
          <a:prstGeom prst="rect">
            <a:avLst/>
          </a:prstGeom>
        </p:spPr>
        <p:txBody>
          <a:bodyPr/>
          <a:lstStyle/>
          <a:p>
            <a:fld id="{C1C6F128-132F-45F3-A2FF-E88F476EEEDD}" type="datetime1">
              <a:rPr lang="en-US" smtClean="0"/>
              <a:t>8/10/15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a:xfrm>
            <a:off x="0" y="6646178"/>
            <a:ext cx="457200" cy="228600"/>
          </a:xfrm>
          <a:prstGeom prst="rect">
            <a:avLst/>
          </a:prstGeom>
        </p:spPr>
        <p:txBody>
          <a:bodyPr/>
          <a:lstStyle/>
          <a:p>
            <a:fld id="{3111EA91-1C68-4F95-B4D3-87B8BC8523B9}" type="slidenum">
              <a:rPr lang="en-US" smtClean="0"/>
              <a:pPr/>
              <a:t>‹#›</a:t>
            </a:fld>
            <a:endParaRPr lang="en-US" dirty="0"/>
          </a:p>
        </p:txBody>
      </p:sp>
      <p:sp>
        <p:nvSpPr>
          <p:cNvPr id="13" name="Freeform 12"/>
          <p:cNvSpPr/>
          <p:nvPr userDrawn="1"/>
        </p:nvSpPr>
        <p:spPr>
          <a:xfrm>
            <a:off x="7314529"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91440 w 1828353"/>
              <a:gd name="connsiteY5" fmla="*/ 91440 h 182880"/>
              <a:gd name="connsiteX6" fmla="*/ 0 w 1828353"/>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353" h="182880">
                <a:moveTo>
                  <a:pt x="0" y="0"/>
                </a:moveTo>
                <a:lnTo>
                  <a:pt x="1736913" y="0"/>
                </a:lnTo>
                <a:lnTo>
                  <a:pt x="1828353" y="91440"/>
                </a:lnTo>
                <a:lnTo>
                  <a:pt x="1736913" y="182880"/>
                </a:lnTo>
                <a:lnTo>
                  <a:pt x="0" y="182880"/>
                </a:lnTo>
                <a:lnTo>
                  <a:pt x="91440" y="9144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47447" tIns="37338" rIns="110109" bIns="37338" numCol="1" spcCol="1270" anchor="ctr" anchorCtr="0">
            <a:noAutofit/>
          </a:bodyPr>
          <a:lstStyle/>
          <a:p>
            <a:pPr lvl="0" algn="ctr" defTabSz="622300">
              <a:lnSpc>
                <a:spcPct val="90000"/>
              </a:lnSpc>
              <a:spcBef>
                <a:spcPct val="0"/>
              </a:spcBef>
              <a:spcAft>
                <a:spcPct val="35000"/>
              </a:spcAft>
            </a:pPr>
            <a:r>
              <a:rPr lang="en-US" sz="1400" b="1" kern="1200" dirty="0" smtClean="0"/>
              <a:t>Working Portfolio</a:t>
            </a:r>
            <a:endParaRPr lang="en-US" sz="1400" b="1" kern="1200" dirty="0"/>
          </a:p>
        </p:txBody>
      </p:sp>
    </p:spTree>
    <p:extLst>
      <p:ext uri="{BB962C8B-B14F-4D97-AF65-F5344CB8AC3E}">
        <p14:creationId xmlns:p14="http://schemas.microsoft.com/office/powerpoint/2010/main" val="70514309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Over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 y="914400"/>
            <a:ext cx="900684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12"/>
          <p:cNvSpPr>
            <a:spLocks noGrp="1"/>
          </p:cNvSpPr>
          <p:nvPr>
            <p:ph type="ftr" sz="quarter" idx="15"/>
          </p:nvPr>
        </p:nvSpPr>
        <p:spPr/>
        <p:txBody>
          <a:bodyPr anchor="ctr"/>
          <a:lstStyle/>
          <a:p>
            <a:endParaRPr lang="en-US" dirty="0"/>
          </a:p>
        </p:txBody>
      </p:sp>
    </p:spTree>
    <p:extLst>
      <p:ext uri="{BB962C8B-B14F-4D97-AF65-F5344CB8AC3E}">
        <p14:creationId xmlns:p14="http://schemas.microsoft.com/office/powerpoint/2010/main" val="1625988133"/>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Over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9222996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Grow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3933263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SL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a:xfrm>
            <a:off x="8153401" y="6466545"/>
            <a:ext cx="990600" cy="217626"/>
          </a:xfrm>
          <a:prstGeom prst="rect">
            <a:avLst/>
          </a:prstGeom>
        </p:spPr>
        <p:txBody>
          <a:bodyPr/>
          <a:lstStyle/>
          <a:p>
            <a:fld id="{739B811F-4124-4491-BE35-244AE73EAD1B}" type="datetime1">
              <a:rPr lang="en-US" smtClean="0"/>
              <a:t>8/10/15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a:xfrm>
            <a:off x="0" y="6646178"/>
            <a:ext cx="457200" cy="228600"/>
          </a:xfrm>
          <a:prstGeom prst="rect">
            <a:avLst/>
          </a:prstGeom>
        </p:spPr>
        <p:txBody>
          <a:bodyPr/>
          <a:lstStyle/>
          <a:p>
            <a:fld id="{3111EA91-1C68-4F95-B4D3-87B8BC8523B9}" type="slidenum">
              <a:rPr lang="en-US" smtClean="0"/>
              <a:pPr/>
              <a:t>‹#›</a:t>
            </a:fld>
            <a:endParaRPr lang="en-US" dirty="0"/>
          </a:p>
        </p:txBody>
      </p:sp>
      <p:sp>
        <p:nvSpPr>
          <p:cNvPr id="9" name="Freeform 8"/>
          <p:cNvSpPr/>
          <p:nvPr userDrawn="1"/>
        </p:nvSpPr>
        <p:spPr>
          <a:xfrm>
            <a:off x="2926480"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91440 w 1828353"/>
              <a:gd name="connsiteY5" fmla="*/ 91440 h 182880"/>
              <a:gd name="connsiteX6" fmla="*/ 0 w 1828353"/>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353" h="182880">
                <a:moveTo>
                  <a:pt x="0" y="0"/>
                </a:moveTo>
                <a:lnTo>
                  <a:pt x="1736913" y="0"/>
                </a:lnTo>
                <a:lnTo>
                  <a:pt x="1828353" y="91440"/>
                </a:lnTo>
                <a:lnTo>
                  <a:pt x="1736913" y="182880"/>
                </a:lnTo>
                <a:lnTo>
                  <a:pt x="0" y="182880"/>
                </a:lnTo>
                <a:lnTo>
                  <a:pt x="91440" y="9144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47447" tIns="37338" rIns="110109" bIns="37338" numCol="1" spcCol="1270" anchor="ctr" anchorCtr="0">
            <a:noAutofit/>
          </a:bodyPr>
          <a:lstStyle/>
          <a:p>
            <a:pPr lvl="0" algn="ctr" defTabSz="622300">
              <a:lnSpc>
                <a:spcPct val="90000"/>
              </a:lnSpc>
              <a:spcBef>
                <a:spcPct val="0"/>
              </a:spcBef>
              <a:spcAft>
                <a:spcPct val="35000"/>
              </a:spcAft>
            </a:pPr>
            <a:r>
              <a:rPr lang="en-US" sz="1400" b="1" kern="1200" dirty="0" smtClean="0"/>
              <a:t>SLOs</a:t>
            </a:r>
            <a:endParaRPr lang="en-US" sz="1400" b="1" kern="1200" dirty="0"/>
          </a:p>
        </p:txBody>
      </p:sp>
    </p:spTree>
    <p:extLst>
      <p:ext uri="{BB962C8B-B14F-4D97-AF65-F5344CB8AC3E}">
        <p14:creationId xmlns:p14="http://schemas.microsoft.com/office/powerpoint/2010/main" val="2239332638"/>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Tripo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a:xfrm>
            <a:off x="8153401" y="6466545"/>
            <a:ext cx="990600" cy="217626"/>
          </a:xfrm>
          <a:prstGeom prst="rect">
            <a:avLst/>
          </a:prstGeom>
        </p:spPr>
        <p:txBody>
          <a:bodyPr/>
          <a:lstStyle/>
          <a:p>
            <a:fld id="{CF55952B-95C9-47E9-941B-C57FEE433C4C}" type="datetime1">
              <a:rPr lang="en-US" smtClean="0"/>
              <a:t>8/10/15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a:xfrm>
            <a:off x="0" y="6646178"/>
            <a:ext cx="457200" cy="228600"/>
          </a:xfrm>
          <a:prstGeom prst="rect">
            <a:avLst/>
          </a:prstGeom>
        </p:spPr>
        <p:txBody>
          <a:bodyPr/>
          <a:lstStyle/>
          <a:p>
            <a:fld id="{3111EA91-1C68-4F95-B4D3-87B8BC8523B9}" type="slidenum">
              <a:rPr lang="en-US" smtClean="0"/>
              <a:pPr/>
              <a:t>‹#›</a:t>
            </a:fld>
            <a:endParaRPr lang="en-US" dirty="0"/>
          </a:p>
        </p:txBody>
      </p:sp>
      <p:sp>
        <p:nvSpPr>
          <p:cNvPr id="9" name="Freeform 8"/>
          <p:cNvSpPr/>
          <p:nvPr userDrawn="1"/>
        </p:nvSpPr>
        <p:spPr>
          <a:xfrm>
            <a:off x="4389163"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91440 w 1828353"/>
              <a:gd name="connsiteY5" fmla="*/ 91440 h 182880"/>
              <a:gd name="connsiteX6" fmla="*/ 0 w 1828353"/>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353" h="182880">
                <a:moveTo>
                  <a:pt x="0" y="0"/>
                </a:moveTo>
                <a:lnTo>
                  <a:pt x="1736913" y="0"/>
                </a:lnTo>
                <a:lnTo>
                  <a:pt x="1828353" y="91440"/>
                </a:lnTo>
                <a:lnTo>
                  <a:pt x="1736913" y="182880"/>
                </a:lnTo>
                <a:lnTo>
                  <a:pt x="0" y="182880"/>
                </a:lnTo>
                <a:lnTo>
                  <a:pt x="91440" y="9144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47447" tIns="37338" rIns="110109" bIns="37338" numCol="1" spcCol="1270" anchor="ctr" anchorCtr="0">
            <a:noAutofit/>
          </a:bodyPr>
          <a:lstStyle/>
          <a:p>
            <a:pPr lvl="0" algn="ctr" defTabSz="622300">
              <a:lnSpc>
                <a:spcPct val="90000"/>
              </a:lnSpc>
              <a:spcBef>
                <a:spcPct val="0"/>
              </a:spcBef>
              <a:spcAft>
                <a:spcPct val="35000"/>
              </a:spcAft>
            </a:pPr>
            <a:r>
              <a:rPr lang="en-US" sz="1400" b="1" kern="1200" dirty="0" smtClean="0"/>
              <a:t>Observations</a:t>
            </a:r>
            <a:endParaRPr lang="en-US" sz="1400" b="1" kern="1200" dirty="0"/>
          </a:p>
        </p:txBody>
      </p:sp>
    </p:spTree>
    <p:extLst>
      <p:ext uri="{BB962C8B-B14F-4D97-AF65-F5344CB8AC3E}">
        <p14:creationId xmlns:p14="http://schemas.microsoft.com/office/powerpoint/2010/main" val="2239332638"/>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Observ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a:xfrm>
            <a:off x="8153401" y="6466545"/>
            <a:ext cx="990600" cy="217626"/>
          </a:xfrm>
          <a:prstGeom prst="rect">
            <a:avLst/>
          </a:prstGeom>
        </p:spPr>
        <p:txBody>
          <a:bodyPr/>
          <a:lstStyle/>
          <a:p>
            <a:fld id="{9D62FB94-BF50-448B-8A85-6C46D9DA5970}" type="datetime1">
              <a:rPr lang="en-US" smtClean="0"/>
              <a:t>8/10/15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a:xfrm>
            <a:off x="0" y="6646178"/>
            <a:ext cx="457200" cy="228600"/>
          </a:xfrm>
          <a:prstGeom prst="rect">
            <a:avLst/>
          </a:prstGeom>
        </p:spPr>
        <p:txBody>
          <a:bodyPr/>
          <a:lstStyle/>
          <a:p>
            <a:fld id="{3111EA91-1C68-4F95-B4D3-87B8BC8523B9}" type="slidenum">
              <a:rPr lang="en-US" smtClean="0"/>
              <a:pPr/>
              <a:t>‹#›</a:t>
            </a:fld>
            <a:endParaRPr lang="en-US" dirty="0"/>
          </a:p>
        </p:txBody>
      </p:sp>
      <p:sp>
        <p:nvSpPr>
          <p:cNvPr id="9" name="Freeform 8"/>
          <p:cNvSpPr/>
          <p:nvPr userDrawn="1"/>
        </p:nvSpPr>
        <p:spPr>
          <a:xfrm>
            <a:off x="5791647"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91440 w 1828353"/>
              <a:gd name="connsiteY5" fmla="*/ 91440 h 182880"/>
              <a:gd name="connsiteX6" fmla="*/ 0 w 1828353"/>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353" h="182880">
                <a:moveTo>
                  <a:pt x="0" y="0"/>
                </a:moveTo>
                <a:lnTo>
                  <a:pt x="1736913" y="0"/>
                </a:lnTo>
                <a:lnTo>
                  <a:pt x="1828353" y="91440"/>
                </a:lnTo>
                <a:lnTo>
                  <a:pt x="1736913" y="182880"/>
                </a:lnTo>
                <a:lnTo>
                  <a:pt x="0" y="182880"/>
                </a:lnTo>
                <a:lnTo>
                  <a:pt x="91440" y="9144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47447" tIns="37338" rIns="110109" bIns="37338" numCol="1" spcCol="1270" anchor="ctr" anchorCtr="0">
            <a:noAutofit/>
          </a:bodyPr>
          <a:lstStyle/>
          <a:p>
            <a:pPr lvl="0" algn="ctr" defTabSz="622300">
              <a:lnSpc>
                <a:spcPct val="90000"/>
              </a:lnSpc>
              <a:spcBef>
                <a:spcPct val="0"/>
              </a:spcBef>
              <a:spcAft>
                <a:spcPct val="35000"/>
              </a:spcAft>
            </a:pPr>
            <a:r>
              <a:rPr lang="en-US" sz="1400" b="1" kern="1200" dirty="0" smtClean="0"/>
              <a:t>Professionalism</a:t>
            </a:r>
            <a:endParaRPr lang="en-US" sz="1400" b="1" kern="1200" dirty="0"/>
          </a:p>
        </p:txBody>
      </p:sp>
    </p:spTree>
    <p:extLst>
      <p:ext uri="{BB962C8B-B14F-4D97-AF65-F5344CB8AC3E}">
        <p14:creationId xmlns:p14="http://schemas.microsoft.com/office/powerpoint/2010/main" val="2239332638"/>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Professionalis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a:xfrm>
            <a:off x="8153401" y="6466545"/>
            <a:ext cx="990600" cy="217626"/>
          </a:xfrm>
          <a:prstGeom prst="rect">
            <a:avLst/>
          </a:prstGeom>
        </p:spPr>
        <p:txBody>
          <a:bodyPr/>
          <a:lstStyle/>
          <a:p>
            <a:fld id="{36E00520-BBB4-40B6-A510-2EC7EE792596}" type="datetime1">
              <a:rPr lang="en-US" smtClean="0"/>
              <a:t>8/10/15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a:xfrm>
            <a:off x="0" y="6646178"/>
            <a:ext cx="457200" cy="228600"/>
          </a:xfrm>
          <a:prstGeom prst="rect">
            <a:avLst/>
          </a:prstGeom>
        </p:spPr>
        <p:txBody>
          <a:bodyPr/>
          <a:lstStyle/>
          <a:p>
            <a:fld id="{3111EA91-1C68-4F95-B4D3-87B8BC8523B9}" type="slidenum">
              <a:rPr lang="en-US" smtClean="0"/>
              <a:pPr/>
              <a:t>‹#›</a:t>
            </a:fld>
            <a:endParaRPr lang="en-US" dirty="0"/>
          </a:p>
        </p:txBody>
      </p:sp>
      <p:sp>
        <p:nvSpPr>
          <p:cNvPr id="9" name="Freeform 8"/>
          <p:cNvSpPr/>
          <p:nvPr userDrawn="1"/>
        </p:nvSpPr>
        <p:spPr>
          <a:xfrm>
            <a:off x="7314529"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91440 w 1828353"/>
              <a:gd name="connsiteY5" fmla="*/ 91440 h 182880"/>
              <a:gd name="connsiteX6" fmla="*/ 0 w 1828353"/>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353" h="182880">
                <a:moveTo>
                  <a:pt x="0" y="0"/>
                </a:moveTo>
                <a:lnTo>
                  <a:pt x="1736913" y="0"/>
                </a:lnTo>
                <a:lnTo>
                  <a:pt x="1828353" y="91440"/>
                </a:lnTo>
                <a:lnTo>
                  <a:pt x="1736913" y="182880"/>
                </a:lnTo>
                <a:lnTo>
                  <a:pt x="0" y="182880"/>
                </a:lnTo>
                <a:lnTo>
                  <a:pt x="91440" y="9144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47447" tIns="37338" rIns="110109" bIns="37338" numCol="1" spcCol="1270" anchor="ctr" anchorCtr="0">
            <a:noAutofit/>
          </a:bodyPr>
          <a:lstStyle/>
          <a:p>
            <a:pPr lvl="0" algn="ctr" defTabSz="622300">
              <a:lnSpc>
                <a:spcPct val="90000"/>
              </a:lnSpc>
              <a:spcBef>
                <a:spcPct val="0"/>
              </a:spcBef>
              <a:spcAft>
                <a:spcPct val="35000"/>
              </a:spcAft>
            </a:pPr>
            <a:r>
              <a:rPr lang="en-US" sz="1400" b="1" kern="1200" dirty="0" smtClean="0"/>
              <a:t>Working Portfolio</a:t>
            </a:r>
            <a:endParaRPr lang="en-US" sz="1400" b="1" kern="1200" dirty="0"/>
          </a:p>
        </p:txBody>
      </p:sp>
    </p:spTree>
    <p:extLst>
      <p:ext uri="{BB962C8B-B14F-4D97-AF65-F5344CB8AC3E}">
        <p14:creationId xmlns:p14="http://schemas.microsoft.com/office/powerpoint/2010/main" val="2239332638"/>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418500"/>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 y="838200"/>
            <a:ext cx="900684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2"/>
          <p:cNvSpPr>
            <a:spLocks noGrp="1"/>
          </p:cNvSpPr>
          <p:nvPr>
            <p:ph type="ftr" sz="quarter" idx="11"/>
          </p:nvPr>
        </p:nvSpPr>
        <p:spPr/>
        <p:txBody>
          <a:bodyPr anchor="ctr"/>
          <a:lstStyle>
            <a:lvl1pPr defTabSz="914400" eaLnBrk="0" fontAlgn="base" hangingPunct="0">
              <a:spcBef>
                <a:spcPct val="0"/>
              </a:spcBef>
              <a:spcAft>
                <a:spcPct val="0"/>
              </a:spcAft>
              <a:defRPr>
                <a:ea typeface="MS PGothic" charset="0"/>
                <a:cs typeface="MS PGothic" charset="0"/>
              </a:defRPr>
            </a:lvl1pPr>
          </a:lstStyle>
          <a:p>
            <a:pPr>
              <a:defRPr/>
            </a:pPr>
            <a:endParaRPr lang="en-US"/>
          </a:p>
        </p:txBody>
      </p:sp>
    </p:spTree>
    <p:extLst>
      <p:ext uri="{BB962C8B-B14F-4D97-AF65-F5344CB8AC3E}">
        <p14:creationId xmlns:p14="http://schemas.microsoft.com/office/powerpoint/2010/main" val="302252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Grow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 y="914400"/>
            <a:ext cx="900684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Footer Placeholder 12"/>
          <p:cNvSpPr>
            <a:spLocks noGrp="1"/>
          </p:cNvSpPr>
          <p:nvPr>
            <p:ph type="ftr" sz="quarter" idx="15"/>
          </p:nvPr>
        </p:nvSpPr>
        <p:spPr/>
        <p:txBody>
          <a:bodyPr anchor="ctr"/>
          <a:lstStyle/>
          <a:p>
            <a:endParaRPr lang="en-US" dirty="0"/>
          </a:p>
        </p:txBody>
      </p:sp>
    </p:spTree>
    <p:extLst>
      <p:ext uri="{BB962C8B-B14F-4D97-AF65-F5344CB8AC3E}">
        <p14:creationId xmlns:p14="http://schemas.microsoft.com/office/powerpoint/2010/main" val="242835333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SL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 y="914400"/>
            <a:ext cx="900684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11"/>
          <p:cNvSpPr>
            <a:spLocks noGrp="1"/>
          </p:cNvSpPr>
          <p:nvPr>
            <p:ph type="dt" sz="half" idx="14"/>
          </p:nvPr>
        </p:nvSpPr>
        <p:spPr>
          <a:xfrm>
            <a:off x="8153401" y="6466545"/>
            <a:ext cx="990600" cy="217626"/>
          </a:xfrm>
          <a:prstGeom prst="rect">
            <a:avLst/>
          </a:prstGeom>
        </p:spPr>
        <p:txBody>
          <a:bodyPr/>
          <a:lstStyle/>
          <a:p>
            <a:fld id="{079F1A19-4C54-469C-8C49-25708D3177FE}" type="datetime1">
              <a:rPr lang="en-US" smtClean="0"/>
              <a:t>8/10/15</a:t>
            </a:fld>
            <a:endParaRPr lang="en-US"/>
          </a:p>
        </p:txBody>
      </p:sp>
      <p:sp>
        <p:nvSpPr>
          <p:cNvPr id="13" name="Footer Placeholder 12"/>
          <p:cNvSpPr>
            <a:spLocks noGrp="1"/>
          </p:cNvSpPr>
          <p:nvPr>
            <p:ph type="ftr" sz="quarter" idx="15"/>
          </p:nvPr>
        </p:nvSpPr>
        <p:spPr/>
        <p:txBody>
          <a:bodyPr anchor="ctr"/>
          <a:lstStyle/>
          <a:p>
            <a:endParaRPr lang="en-US" dirty="0"/>
          </a:p>
        </p:txBody>
      </p:sp>
      <p:sp>
        <p:nvSpPr>
          <p:cNvPr id="14" name="Slide Number Placeholder 13"/>
          <p:cNvSpPr>
            <a:spLocks noGrp="1"/>
          </p:cNvSpPr>
          <p:nvPr>
            <p:ph type="sldNum" sz="quarter" idx="16"/>
          </p:nvPr>
        </p:nvSpPr>
        <p:spPr>
          <a:xfrm>
            <a:off x="0" y="6646178"/>
            <a:ext cx="457200" cy="228600"/>
          </a:xfrm>
          <a:prstGeom prst="rect">
            <a:avLst/>
          </a:prstGeom>
        </p:spPr>
        <p:txBody>
          <a:bodyPr/>
          <a:lstStyle/>
          <a:p>
            <a:fld id="{3111EA91-1C68-4F95-B4D3-87B8BC8523B9}" type="slidenum">
              <a:rPr lang="en-US" smtClean="0"/>
              <a:pPr/>
              <a:t>‹#›</a:t>
            </a:fld>
            <a:endParaRPr lang="en-US" dirty="0"/>
          </a:p>
        </p:txBody>
      </p:sp>
      <p:sp>
        <p:nvSpPr>
          <p:cNvPr id="7" name="Freeform 6"/>
          <p:cNvSpPr/>
          <p:nvPr userDrawn="1"/>
        </p:nvSpPr>
        <p:spPr>
          <a:xfrm>
            <a:off x="2926480"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91440 w 1828353"/>
              <a:gd name="connsiteY5" fmla="*/ 91440 h 182880"/>
              <a:gd name="connsiteX6" fmla="*/ 0 w 1828353"/>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353" h="182880">
                <a:moveTo>
                  <a:pt x="0" y="0"/>
                </a:moveTo>
                <a:lnTo>
                  <a:pt x="1736913" y="0"/>
                </a:lnTo>
                <a:lnTo>
                  <a:pt x="1828353" y="91440"/>
                </a:lnTo>
                <a:lnTo>
                  <a:pt x="1736913" y="182880"/>
                </a:lnTo>
                <a:lnTo>
                  <a:pt x="0" y="182880"/>
                </a:lnTo>
                <a:lnTo>
                  <a:pt x="91440" y="9144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47447" tIns="37338" rIns="110109" bIns="37338" numCol="1" spcCol="1270" anchor="ctr" anchorCtr="0">
            <a:noAutofit/>
          </a:bodyPr>
          <a:lstStyle/>
          <a:p>
            <a:pPr lvl="0" algn="ctr" defTabSz="622300">
              <a:lnSpc>
                <a:spcPct val="90000"/>
              </a:lnSpc>
              <a:spcBef>
                <a:spcPct val="0"/>
              </a:spcBef>
              <a:spcAft>
                <a:spcPct val="35000"/>
              </a:spcAft>
            </a:pPr>
            <a:r>
              <a:rPr lang="en-US" sz="1400" b="1" kern="1200" dirty="0" smtClean="0"/>
              <a:t>SLOs</a:t>
            </a:r>
            <a:endParaRPr lang="en-US" sz="1400" b="1" kern="1200" dirty="0"/>
          </a:p>
        </p:txBody>
      </p:sp>
    </p:spTree>
    <p:extLst>
      <p:ext uri="{BB962C8B-B14F-4D97-AF65-F5344CB8AC3E}">
        <p14:creationId xmlns:p14="http://schemas.microsoft.com/office/powerpoint/2010/main" val="242835333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Tripo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 y="914400"/>
            <a:ext cx="900684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11"/>
          <p:cNvSpPr>
            <a:spLocks noGrp="1"/>
          </p:cNvSpPr>
          <p:nvPr>
            <p:ph type="dt" sz="half" idx="14"/>
          </p:nvPr>
        </p:nvSpPr>
        <p:spPr>
          <a:xfrm>
            <a:off x="8153401" y="6466545"/>
            <a:ext cx="990600" cy="217626"/>
          </a:xfrm>
          <a:prstGeom prst="rect">
            <a:avLst/>
          </a:prstGeom>
        </p:spPr>
        <p:txBody>
          <a:bodyPr/>
          <a:lstStyle/>
          <a:p>
            <a:fld id="{75DB9BDE-465C-449C-B3DF-A888B7C49CE4}" type="datetime1">
              <a:rPr lang="en-US" smtClean="0"/>
              <a:t>8/10/15</a:t>
            </a:fld>
            <a:endParaRPr lang="en-US"/>
          </a:p>
        </p:txBody>
      </p:sp>
      <p:sp>
        <p:nvSpPr>
          <p:cNvPr id="13" name="Footer Placeholder 12"/>
          <p:cNvSpPr>
            <a:spLocks noGrp="1"/>
          </p:cNvSpPr>
          <p:nvPr>
            <p:ph type="ftr" sz="quarter" idx="15"/>
          </p:nvPr>
        </p:nvSpPr>
        <p:spPr/>
        <p:txBody>
          <a:bodyPr anchor="ctr"/>
          <a:lstStyle/>
          <a:p>
            <a:endParaRPr lang="en-US" dirty="0"/>
          </a:p>
        </p:txBody>
      </p:sp>
      <p:sp>
        <p:nvSpPr>
          <p:cNvPr id="14" name="Slide Number Placeholder 13"/>
          <p:cNvSpPr>
            <a:spLocks noGrp="1"/>
          </p:cNvSpPr>
          <p:nvPr>
            <p:ph type="sldNum" sz="quarter" idx="16"/>
          </p:nvPr>
        </p:nvSpPr>
        <p:spPr>
          <a:xfrm>
            <a:off x="0" y="6646178"/>
            <a:ext cx="457200" cy="228600"/>
          </a:xfrm>
          <a:prstGeom prst="rect">
            <a:avLst/>
          </a:prstGeom>
        </p:spPr>
        <p:txBody>
          <a:bodyPr/>
          <a:lstStyle/>
          <a:p>
            <a:fld id="{3111EA91-1C68-4F95-B4D3-87B8BC8523B9}" type="slidenum">
              <a:rPr lang="en-US" smtClean="0"/>
              <a:pPr/>
              <a:t>‹#›</a:t>
            </a:fld>
            <a:endParaRPr lang="en-US" dirty="0"/>
          </a:p>
        </p:txBody>
      </p:sp>
      <p:sp>
        <p:nvSpPr>
          <p:cNvPr id="7" name="Freeform 6"/>
          <p:cNvSpPr/>
          <p:nvPr userDrawn="1"/>
        </p:nvSpPr>
        <p:spPr>
          <a:xfrm>
            <a:off x="4389163"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91440 w 1828353"/>
              <a:gd name="connsiteY5" fmla="*/ 91440 h 182880"/>
              <a:gd name="connsiteX6" fmla="*/ 0 w 1828353"/>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353" h="182880">
                <a:moveTo>
                  <a:pt x="0" y="0"/>
                </a:moveTo>
                <a:lnTo>
                  <a:pt x="1736913" y="0"/>
                </a:lnTo>
                <a:lnTo>
                  <a:pt x="1828353" y="91440"/>
                </a:lnTo>
                <a:lnTo>
                  <a:pt x="1736913" y="182880"/>
                </a:lnTo>
                <a:lnTo>
                  <a:pt x="0" y="182880"/>
                </a:lnTo>
                <a:lnTo>
                  <a:pt x="91440" y="9144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47447" tIns="37338" rIns="110109" bIns="37338" numCol="1" spcCol="1270" anchor="ctr" anchorCtr="0">
            <a:noAutofit/>
          </a:bodyPr>
          <a:lstStyle/>
          <a:p>
            <a:pPr lvl="0" algn="ctr" defTabSz="622300">
              <a:lnSpc>
                <a:spcPct val="90000"/>
              </a:lnSpc>
              <a:spcBef>
                <a:spcPct val="0"/>
              </a:spcBef>
              <a:spcAft>
                <a:spcPct val="35000"/>
              </a:spcAft>
            </a:pPr>
            <a:r>
              <a:rPr lang="en-US" sz="1400" b="1" kern="1200" dirty="0" smtClean="0"/>
              <a:t>Observations</a:t>
            </a:r>
            <a:endParaRPr lang="en-US" sz="1400" b="1" kern="1200" dirty="0"/>
          </a:p>
        </p:txBody>
      </p:sp>
    </p:spTree>
    <p:extLst>
      <p:ext uri="{BB962C8B-B14F-4D97-AF65-F5344CB8AC3E}">
        <p14:creationId xmlns:p14="http://schemas.microsoft.com/office/powerpoint/2010/main" val="242835333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Observa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 y="914400"/>
            <a:ext cx="900684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11"/>
          <p:cNvSpPr>
            <a:spLocks noGrp="1"/>
          </p:cNvSpPr>
          <p:nvPr>
            <p:ph type="dt" sz="half" idx="14"/>
          </p:nvPr>
        </p:nvSpPr>
        <p:spPr>
          <a:xfrm>
            <a:off x="8153401" y="6466545"/>
            <a:ext cx="990600" cy="217626"/>
          </a:xfrm>
          <a:prstGeom prst="rect">
            <a:avLst/>
          </a:prstGeom>
        </p:spPr>
        <p:txBody>
          <a:bodyPr/>
          <a:lstStyle/>
          <a:p>
            <a:fld id="{E26C4D36-3D36-4CDE-A745-6EA75B18A34C}" type="datetime1">
              <a:rPr lang="en-US" smtClean="0"/>
              <a:t>8/10/15</a:t>
            </a:fld>
            <a:endParaRPr lang="en-US"/>
          </a:p>
        </p:txBody>
      </p:sp>
      <p:sp>
        <p:nvSpPr>
          <p:cNvPr id="13" name="Footer Placeholder 12"/>
          <p:cNvSpPr>
            <a:spLocks noGrp="1"/>
          </p:cNvSpPr>
          <p:nvPr>
            <p:ph type="ftr" sz="quarter" idx="15"/>
          </p:nvPr>
        </p:nvSpPr>
        <p:spPr/>
        <p:txBody>
          <a:bodyPr anchor="ctr"/>
          <a:lstStyle/>
          <a:p>
            <a:endParaRPr lang="en-US" dirty="0"/>
          </a:p>
        </p:txBody>
      </p:sp>
      <p:sp>
        <p:nvSpPr>
          <p:cNvPr id="14" name="Slide Number Placeholder 13"/>
          <p:cNvSpPr>
            <a:spLocks noGrp="1"/>
          </p:cNvSpPr>
          <p:nvPr>
            <p:ph type="sldNum" sz="quarter" idx="16"/>
          </p:nvPr>
        </p:nvSpPr>
        <p:spPr>
          <a:xfrm>
            <a:off x="0" y="6646178"/>
            <a:ext cx="457200" cy="228600"/>
          </a:xfrm>
          <a:prstGeom prst="rect">
            <a:avLst/>
          </a:prstGeom>
        </p:spPr>
        <p:txBody>
          <a:bodyPr/>
          <a:lstStyle/>
          <a:p>
            <a:fld id="{3111EA91-1C68-4F95-B4D3-87B8BC8523B9}" type="slidenum">
              <a:rPr lang="en-US" smtClean="0"/>
              <a:pPr/>
              <a:t>‹#›</a:t>
            </a:fld>
            <a:endParaRPr lang="en-US" dirty="0"/>
          </a:p>
        </p:txBody>
      </p:sp>
      <p:sp>
        <p:nvSpPr>
          <p:cNvPr id="7" name="Freeform 6"/>
          <p:cNvSpPr/>
          <p:nvPr userDrawn="1"/>
        </p:nvSpPr>
        <p:spPr>
          <a:xfrm>
            <a:off x="5791647"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91440 w 1828353"/>
              <a:gd name="connsiteY5" fmla="*/ 91440 h 182880"/>
              <a:gd name="connsiteX6" fmla="*/ 0 w 1828353"/>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353" h="182880">
                <a:moveTo>
                  <a:pt x="0" y="0"/>
                </a:moveTo>
                <a:lnTo>
                  <a:pt x="1736913" y="0"/>
                </a:lnTo>
                <a:lnTo>
                  <a:pt x="1828353" y="91440"/>
                </a:lnTo>
                <a:lnTo>
                  <a:pt x="1736913" y="182880"/>
                </a:lnTo>
                <a:lnTo>
                  <a:pt x="0" y="182880"/>
                </a:lnTo>
                <a:lnTo>
                  <a:pt x="91440" y="9144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47447" tIns="37338" rIns="110109" bIns="37338" numCol="1" spcCol="1270" anchor="ctr" anchorCtr="0">
            <a:noAutofit/>
          </a:bodyPr>
          <a:lstStyle/>
          <a:p>
            <a:pPr lvl="0" algn="ctr" defTabSz="622300">
              <a:lnSpc>
                <a:spcPct val="90000"/>
              </a:lnSpc>
              <a:spcBef>
                <a:spcPct val="0"/>
              </a:spcBef>
              <a:spcAft>
                <a:spcPct val="35000"/>
              </a:spcAft>
            </a:pPr>
            <a:r>
              <a:rPr lang="en-US" sz="1400" b="1" kern="1200" dirty="0" smtClean="0"/>
              <a:t>Professionalism</a:t>
            </a:r>
            <a:endParaRPr lang="en-US" sz="1400" b="1" kern="1200" dirty="0"/>
          </a:p>
        </p:txBody>
      </p:sp>
    </p:spTree>
    <p:extLst>
      <p:ext uri="{BB962C8B-B14F-4D97-AF65-F5344CB8AC3E}">
        <p14:creationId xmlns:p14="http://schemas.microsoft.com/office/powerpoint/2010/main" val="242835333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Professionalis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 y="914400"/>
            <a:ext cx="9006840" cy="5181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11"/>
          <p:cNvSpPr>
            <a:spLocks noGrp="1"/>
          </p:cNvSpPr>
          <p:nvPr>
            <p:ph type="dt" sz="half" idx="14"/>
          </p:nvPr>
        </p:nvSpPr>
        <p:spPr>
          <a:xfrm>
            <a:off x="8153401" y="6466545"/>
            <a:ext cx="990600" cy="217626"/>
          </a:xfrm>
          <a:prstGeom prst="rect">
            <a:avLst/>
          </a:prstGeom>
        </p:spPr>
        <p:txBody>
          <a:bodyPr/>
          <a:lstStyle/>
          <a:p>
            <a:fld id="{3496D655-36E3-481B-A613-B6254A6BBA57}" type="datetime1">
              <a:rPr lang="en-US" smtClean="0"/>
              <a:t>8/10/15</a:t>
            </a:fld>
            <a:endParaRPr lang="en-US"/>
          </a:p>
        </p:txBody>
      </p:sp>
      <p:sp>
        <p:nvSpPr>
          <p:cNvPr id="13" name="Footer Placeholder 12"/>
          <p:cNvSpPr>
            <a:spLocks noGrp="1"/>
          </p:cNvSpPr>
          <p:nvPr>
            <p:ph type="ftr" sz="quarter" idx="15"/>
          </p:nvPr>
        </p:nvSpPr>
        <p:spPr/>
        <p:txBody>
          <a:bodyPr anchor="ctr"/>
          <a:lstStyle/>
          <a:p>
            <a:endParaRPr lang="en-US" dirty="0"/>
          </a:p>
        </p:txBody>
      </p:sp>
      <p:sp>
        <p:nvSpPr>
          <p:cNvPr id="14" name="Slide Number Placeholder 13"/>
          <p:cNvSpPr>
            <a:spLocks noGrp="1"/>
          </p:cNvSpPr>
          <p:nvPr>
            <p:ph type="sldNum" sz="quarter" idx="16"/>
          </p:nvPr>
        </p:nvSpPr>
        <p:spPr>
          <a:xfrm>
            <a:off x="0" y="6646178"/>
            <a:ext cx="457200" cy="228600"/>
          </a:xfrm>
          <a:prstGeom prst="rect">
            <a:avLst/>
          </a:prstGeom>
        </p:spPr>
        <p:txBody>
          <a:bodyPr/>
          <a:lstStyle/>
          <a:p>
            <a:fld id="{3111EA91-1C68-4F95-B4D3-87B8BC8523B9}" type="slidenum">
              <a:rPr lang="en-US" smtClean="0"/>
              <a:pPr/>
              <a:t>‹#›</a:t>
            </a:fld>
            <a:endParaRPr lang="en-US" dirty="0"/>
          </a:p>
        </p:txBody>
      </p:sp>
      <p:sp>
        <p:nvSpPr>
          <p:cNvPr id="7" name="Freeform 6"/>
          <p:cNvSpPr/>
          <p:nvPr userDrawn="1"/>
        </p:nvSpPr>
        <p:spPr>
          <a:xfrm>
            <a:off x="7314529"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91440 w 1828353"/>
              <a:gd name="connsiteY5" fmla="*/ 91440 h 182880"/>
              <a:gd name="connsiteX6" fmla="*/ 0 w 1828353"/>
              <a:gd name="connsiteY6"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353" h="182880">
                <a:moveTo>
                  <a:pt x="0" y="0"/>
                </a:moveTo>
                <a:lnTo>
                  <a:pt x="1736913" y="0"/>
                </a:lnTo>
                <a:lnTo>
                  <a:pt x="1828353" y="91440"/>
                </a:lnTo>
                <a:lnTo>
                  <a:pt x="1736913" y="182880"/>
                </a:lnTo>
                <a:lnTo>
                  <a:pt x="0" y="182880"/>
                </a:lnTo>
                <a:lnTo>
                  <a:pt x="91440" y="9144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47447" tIns="37338" rIns="110109" bIns="37338" numCol="1" spcCol="1270" anchor="ctr" anchorCtr="0">
            <a:noAutofit/>
          </a:bodyPr>
          <a:lstStyle/>
          <a:p>
            <a:pPr lvl="0" algn="ctr" defTabSz="622300">
              <a:lnSpc>
                <a:spcPct val="90000"/>
              </a:lnSpc>
              <a:spcBef>
                <a:spcPct val="0"/>
              </a:spcBef>
              <a:spcAft>
                <a:spcPct val="35000"/>
              </a:spcAft>
            </a:pPr>
            <a:r>
              <a:rPr lang="en-US" sz="1400" b="1" kern="1200" dirty="0" smtClean="0"/>
              <a:t>Working Portfolio</a:t>
            </a:r>
            <a:endParaRPr lang="en-US" sz="1400" b="1" kern="1200" dirty="0"/>
          </a:p>
        </p:txBody>
      </p:sp>
    </p:spTree>
    <p:extLst>
      <p:ext uri="{BB962C8B-B14F-4D97-AF65-F5344CB8AC3E}">
        <p14:creationId xmlns:p14="http://schemas.microsoft.com/office/powerpoint/2010/main" val="236939306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Over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838200"/>
            <a:ext cx="4495800" cy="5257800"/>
          </a:xfrm>
        </p:spPr>
        <p:txBody>
          <a:bodyPr anchor="ctr">
            <a:normAutofit/>
          </a:bodyPr>
          <a:lstStyle>
            <a:lvl1pPr marL="0" indent="0">
              <a:buNone/>
              <a:defRPr sz="3200"/>
            </a:lvl1pPr>
            <a:lvl2pPr marL="457146" indent="0">
              <a:buNone/>
              <a:defRPr sz="2800"/>
            </a:lvl2pPr>
            <a:lvl3pPr marL="914294" indent="0">
              <a:buNone/>
              <a:defRPr sz="2400"/>
            </a:lvl3pPr>
            <a:lvl4pPr marL="1371440" indent="0">
              <a:buNone/>
              <a:defRPr sz="2000"/>
            </a:lvl4pPr>
            <a:lvl5pPr marL="1828586" indent="0">
              <a:buNone/>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838200"/>
            <a:ext cx="4495800" cy="5257800"/>
          </a:xfrm>
        </p:spPr>
        <p:txBody>
          <a:bodyPr anchor="ctr">
            <a:normAutofit/>
          </a:bodyPr>
          <a:lstStyle>
            <a:lvl1pPr marL="0" indent="0">
              <a:buNone/>
              <a:defRPr sz="3200"/>
            </a:lvl1pPr>
            <a:lvl2pPr marL="457146" indent="0">
              <a:buNone/>
              <a:defRPr sz="2800"/>
            </a:lvl2pPr>
            <a:lvl3pPr marL="914294" indent="0">
              <a:buNone/>
              <a:defRPr sz="2400"/>
            </a:lvl3pPr>
            <a:lvl4pPr marL="1371440" indent="0">
              <a:buNone/>
              <a:defRPr sz="2000"/>
            </a:lvl4pPr>
            <a:lvl5pPr marL="1828586" indent="0">
              <a:buNone/>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4"/>
          </p:nvPr>
        </p:nvSpPr>
        <p:spPr>
          <a:xfrm>
            <a:off x="8153401" y="6466545"/>
            <a:ext cx="990600" cy="217626"/>
          </a:xfrm>
          <a:prstGeom prst="rect">
            <a:avLst/>
          </a:prstGeom>
        </p:spPr>
        <p:txBody>
          <a:bodyPr/>
          <a:lstStyle/>
          <a:p>
            <a:fld id="{3170BF9B-04EB-4545-BBF8-509F4203BE4D}" type="datetime1">
              <a:rPr lang="en-US" smtClean="0"/>
              <a:t>8/10/15</a:t>
            </a:fld>
            <a:endParaRPr lang="en-US"/>
          </a:p>
        </p:txBody>
      </p:sp>
      <p:sp>
        <p:nvSpPr>
          <p:cNvPr id="10" name="Footer Placeholder 9"/>
          <p:cNvSpPr>
            <a:spLocks noGrp="1"/>
          </p:cNvSpPr>
          <p:nvPr>
            <p:ph type="ftr" sz="quarter" idx="15"/>
          </p:nvPr>
        </p:nvSpPr>
        <p:spPr/>
        <p:txBody>
          <a:bodyPr/>
          <a:lstStyle/>
          <a:p>
            <a:endParaRPr lang="en-US" dirty="0"/>
          </a:p>
        </p:txBody>
      </p:sp>
      <p:sp>
        <p:nvSpPr>
          <p:cNvPr id="8" name="Freeform 7"/>
          <p:cNvSpPr/>
          <p:nvPr userDrawn="1"/>
        </p:nvSpPr>
        <p:spPr>
          <a:xfrm>
            <a:off x="1115" y="6675120"/>
            <a:ext cx="1828353" cy="182880"/>
          </a:xfrm>
          <a:custGeom>
            <a:avLst/>
            <a:gdLst>
              <a:gd name="connsiteX0" fmla="*/ 0 w 1828353"/>
              <a:gd name="connsiteY0" fmla="*/ 0 h 182880"/>
              <a:gd name="connsiteX1" fmla="*/ 1736913 w 1828353"/>
              <a:gd name="connsiteY1" fmla="*/ 0 h 182880"/>
              <a:gd name="connsiteX2" fmla="*/ 1828353 w 1828353"/>
              <a:gd name="connsiteY2" fmla="*/ 91440 h 182880"/>
              <a:gd name="connsiteX3" fmla="*/ 1736913 w 1828353"/>
              <a:gd name="connsiteY3" fmla="*/ 182880 h 182880"/>
              <a:gd name="connsiteX4" fmla="*/ 0 w 1828353"/>
              <a:gd name="connsiteY4" fmla="*/ 182880 h 182880"/>
              <a:gd name="connsiteX5" fmla="*/ 0 w 1828353"/>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353" h="182880">
                <a:moveTo>
                  <a:pt x="0" y="0"/>
                </a:moveTo>
                <a:lnTo>
                  <a:pt x="1736913" y="0"/>
                </a:lnTo>
                <a:lnTo>
                  <a:pt x="1828353" y="91440"/>
                </a:lnTo>
                <a:lnTo>
                  <a:pt x="1736913" y="182880"/>
                </a:lnTo>
                <a:lnTo>
                  <a:pt x="0" y="182880"/>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4676" tIns="37338" rIns="64389" bIns="37338" numCol="1" spcCol="1270" anchor="ctr" anchorCtr="0">
            <a:noAutofit/>
          </a:bodyPr>
          <a:lstStyle/>
          <a:p>
            <a:pPr lvl="0" algn="ctr" defTabSz="622300">
              <a:lnSpc>
                <a:spcPct val="90000"/>
              </a:lnSpc>
              <a:spcBef>
                <a:spcPct val="0"/>
              </a:spcBef>
              <a:spcAft>
                <a:spcPct val="35000"/>
              </a:spcAft>
            </a:pPr>
            <a:r>
              <a:rPr lang="en-US" sz="1400" b="1" kern="1200" dirty="0" smtClean="0"/>
              <a:t>Overview</a:t>
            </a:r>
            <a:endParaRPr lang="en-US" sz="1400" b="1" kern="1200" dirty="0"/>
          </a:p>
        </p:txBody>
      </p:sp>
      <p:sp>
        <p:nvSpPr>
          <p:cNvPr id="11" name="Slide Number Placeholder 10"/>
          <p:cNvSpPr>
            <a:spLocks noGrp="1"/>
          </p:cNvSpPr>
          <p:nvPr>
            <p:ph type="sldNum" sz="quarter" idx="16"/>
          </p:nvPr>
        </p:nvSpPr>
        <p:spPr>
          <a:xfrm>
            <a:off x="0" y="6646178"/>
            <a:ext cx="457200" cy="228600"/>
          </a:xfrm>
          <a:prstGeom prst="rect">
            <a:avLst/>
          </a:prstGeom>
        </p:spPr>
        <p:txBody>
          <a:bodyPr/>
          <a:lstStyle>
            <a:lvl1pPr>
              <a:defRPr>
                <a:solidFill>
                  <a:schemeClr val="bg1"/>
                </a:solidFill>
              </a:defRPr>
            </a:lvl1pPr>
          </a:lstStyle>
          <a:p>
            <a:fld id="{3111EA91-1C68-4F95-B4D3-87B8BC8523B9}" type="slidenum">
              <a:rPr lang="en-US" smtClean="0"/>
              <a:pPr/>
              <a:t>‹#›</a:t>
            </a:fld>
            <a:endParaRPr lang="en-US" dirty="0"/>
          </a:p>
        </p:txBody>
      </p:sp>
    </p:spTree>
    <p:extLst>
      <p:ext uri="{BB962C8B-B14F-4D97-AF65-F5344CB8AC3E}">
        <p14:creationId xmlns:p14="http://schemas.microsoft.com/office/powerpoint/2010/main" val="1953020726"/>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Grow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838200"/>
            <a:ext cx="4495800" cy="5257800"/>
          </a:xfrm>
        </p:spPr>
        <p:txBody>
          <a:bodyPr anchor="ctr">
            <a:normAutofit/>
          </a:bodyPr>
          <a:lstStyle>
            <a:lvl1pPr marL="0" indent="0">
              <a:buNone/>
              <a:defRPr sz="3200"/>
            </a:lvl1pPr>
            <a:lvl2pPr marL="457146" indent="0">
              <a:buNone/>
              <a:defRPr sz="2800"/>
            </a:lvl2pPr>
            <a:lvl3pPr marL="914294" indent="0">
              <a:buNone/>
              <a:defRPr sz="2400"/>
            </a:lvl3pPr>
            <a:lvl4pPr marL="1371440" indent="0">
              <a:buNone/>
              <a:defRPr sz="2000"/>
            </a:lvl4pPr>
            <a:lvl5pPr marL="1828586" indent="0">
              <a:buNone/>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838200"/>
            <a:ext cx="4495800" cy="5257800"/>
          </a:xfrm>
        </p:spPr>
        <p:txBody>
          <a:bodyPr anchor="ctr">
            <a:normAutofit/>
          </a:bodyPr>
          <a:lstStyle>
            <a:lvl1pPr marL="0" indent="0">
              <a:buNone/>
              <a:defRPr sz="3200"/>
            </a:lvl1pPr>
            <a:lvl2pPr marL="457146" indent="0">
              <a:buNone/>
              <a:defRPr sz="2800"/>
            </a:lvl2pPr>
            <a:lvl3pPr marL="914294" indent="0">
              <a:buNone/>
              <a:defRPr sz="2400"/>
            </a:lvl3pPr>
            <a:lvl4pPr marL="1371440" indent="0">
              <a:buNone/>
              <a:defRPr sz="2000"/>
            </a:lvl4pPr>
            <a:lvl5pPr marL="1828586" indent="0">
              <a:buNone/>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9"/>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10093067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29"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5" name="Picture 3" descr="C:\Users\jdlee\Google Drive\Hawaii DOE\Templates &amp; Branding\EES Logo PPT Banner.png"/>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1" y="6120589"/>
            <a:ext cx="9144001" cy="560387"/>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68580" y="914400"/>
            <a:ext cx="9006840" cy="5181600"/>
          </a:xfrm>
          <a:prstGeom prst="rect">
            <a:avLst/>
          </a:prstGeom>
        </p:spPr>
        <p:txBody>
          <a:bodyPr vert="horz" lIns="91429" tIns="45714" rIns="91429"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0" y="0"/>
            <a:ext cx="9144000" cy="8077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29" tIns="45714" rIns="91429" bIns="45714" rtlCol="0" anchor="ctr">
            <a:noAutofit/>
          </a:bodyPr>
          <a:lstStyle/>
          <a:p>
            <a:r>
              <a:rPr lang="en-US" smtClean="0"/>
              <a:t>Click to edit Master title style</a:t>
            </a:r>
            <a:endParaRPr lang="en-US" dirty="0"/>
          </a:p>
        </p:txBody>
      </p:sp>
      <p:sp>
        <p:nvSpPr>
          <p:cNvPr id="10" name="Footer Placeholder 9"/>
          <p:cNvSpPr>
            <a:spLocks noGrp="1"/>
          </p:cNvSpPr>
          <p:nvPr>
            <p:ph type="ftr" sz="quarter" idx="3"/>
          </p:nvPr>
        </p:nvSpPr>
        <p:spPr>
          <a:xfrm>
            <a:off x="3200400" y="6116320"/>
            <a:ext cx="5943600" cy="381000"/>
          </a:xfrm>
          <a:prstGeom prst="rect">
            <a:avLst/>
          </a:prstGeom>
        </p:spPr>
        <p:txBody>
          <a:bodyPr vert="horz" lIns="91440" tIns="45720" rIns="91440" bIns="45720" rtlCol="0" anchor="b"/>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971462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8" r:id="rId3"/>
    <p:sldLayoutId id="2147483729" r:id="rId4"/>
    <p:sldLayoutId id="2147483730" r:id="rId5"/>
    <p:sldLayoutId id="2147483731" r:id="rId6"/>
    <p:sldLayoutId id="2147483732" r:id="rId7"/>
    <p:sldLayoutId id="2147483724" r:id="rId8"/>
    <p:sldLayoutId id="2147483738" r:id="rId9"/>
    <p:sldLayoutId id="2147483739" r:id="rId10"/>
    <p:sldLayoutId id="2147483740" r:id="rId11"/>
    <p:sldLayoutId id="2147483741" r:id="rId12"/>
    <p:sldLayoutId id="2147483742" r:id="rId13"/>
    <p:sldLayoutId id="2147483725" r:id="rId14"/>
    <p:sldLayoutId id="2147483743" r:id="rId15"/>
    <p:sldLayoutId id="2147483744" r:id="rId16"/>
    <p:sldLayoutId id="2147483745" r:id="rId17"/>
    <p:sldLayoutId id="2147483746" r:id="rId18"/>
    <p:sldLayoutId id="2147483747" r:id="rId19"/>
    <p:sldLayoutId id="2147483726" r:id="rId20"/>
    <p:sldLayoutId id="2147483733" r:id="rId21"/>
    <p:sldLayoutId id="2147483734" r:id="rId22"/>
    <p:sldLayoutId id="2147483735" r:id="rId23"/>
    <p:sldLayoutId id="2147483736" r:id="rId24"/>
    <p:sldLayoutId id="2147483737" r:id="rId25"/>
    <p:sldLayoutId id="2147483727" r:id="rId26"/>
    <p:sldLayoutId id="2147483748" r:id="rId27"/>
  </p:sldLayoutIdLst>
  <p:timing>
    <p:tnLst>
      <p:par>
        <p:cTn xmlns:p14="http://schemas.microsoft.com/office/powerpoint/2010/main" id="1" dur="indefinite" restart="never" nodeType="tmRoot"/>
      </p:par>
    </p:tnLst>
  </p:timing>
  <p:hf hdr="0" ftr="0"/>
  <p:txStyles>
    <p:titleStyle>
      <a:lvl1pPr algn="ctr" defTabSz="914293" rtl="0" eaLnBrk="1" latinLnBrk="0" hangingPunct="1">
        <a:spcBef>
          <a:spcPct val="0"/>
        </a:spcBef>
        <a:buNone/>
        <a:defRPr sz="4400" b="1" kern="1200">
          <a:solidFill>
            <a:schemeClr val="bg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40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microsoft.com/office/2007/relationships/hdphoto" Target="../media/hdphoto1.wdp"/><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microsoft.com/office/2007/relationships/hdphoto" Target="../media/hdphoto1.wdp"/><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jpeg"/><Relationship Id="rId1" Type="http://schemas.openxmlformats.org/officeDocument/2006/relationships/slideLayout" Target="../slideLayouts/slideLayout2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vimeo.com/4727758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Introduction </a:t>
            </a:r>
            <a:r>
              <a:rPr lang="en-US" smtClean="0"/>
              <a:t>to </a:t>
            </a:r>
            <a:r>
              <a:rPr lang="en-US"/>
              <a:t>t</a:t>
            </a:r>
            <a:r>
              <a:rPr lang="en-US" smtClean="0"/>
              <a:t>he </a:t>
            </a:r>
            <a:r>
              <a:rPr lang="en-US" dirty="0" smtClean="0"/>
              <a:t>Hawaii Growth Model</a:t>
            </a:r>
            <a:endParaRPr lang="en-US" dirty="0"/>
          </a:p>
        </p:txBody>
      </p:sp>
      <p:sp>
        <p:nvSpPr>
          <p:cNvPr id="3" name="Subtitle 2"/>
          <p:cNvSpPr>
            <a:spLocks noGrp="1"/>
          </p:cNvSpPr>
          <p:nvPr>
            <p:ph type="subTitle" idx="1"/>
          </p:nvPr>
        </p:nvSpPr>
        <p:spPr/>
        <p:txBody>
          <a:bodyPr/>
          <a:lstStyle/>
          <a:p>
            <a:r>
              <a:rPr lang="en-US" smtClean="0"/>
              <a:t>Educator Effectiveness</a:t>
            </a:r>
          </a:p>
          <a:p>
            <a:r>
              <a:rPr lang="en-US" smtClean="0"/>
              <a:t>System Training</a:t>
            </a:r>
            <a:endParaRPr lang="en-US" dirty="0"/>
          </a:p>
        </p:txBody>
      </p:sp>
    </p:spTree>
    <p:extLst>
      <p:ext uri="{BB962C8B-B14F-4D97-AF65-F5344CB8AC3E}">
        <p14:creationId xmlns:p14="http://schemas.microsoft.com/office/powerpoint/2010/main" val="33028619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500" dirty="0" smtClean="0"/>
              <a:t>3. SGP focuses on MEDIAN GROWTH PERCENTILE</a:t>
            </a:r>
            <a:endParaRPr lang="en-US" sz="3500" dirty="0"/>
          </a:p>
        </p:txBody>
      </p:sp>
      <p:pic>
        <p:nvPicPr>
          <p:cNvPr id="32772" name="Picture 7"/>
          <p:cNvPicPr>
            <a:picLocks noChangeAspect="1"/>
          </p:cNvPicPr>
          <p:nvPr/>
        </p:nvPicPr>
        <p:blipFill rotWithShape="1">
          <a:blip r:embed="rId3">
            <a:extLst>
              <a:ext uri="{28A0092B-C50C-407E-A947-70E740481C1C}">
                <a14:useLocalDpi xmlns:a14="http://schemas.microsoft.com/office/drawing/2010/main" val="0"/>
              </a:ext>
            </a:extLst>
          </a:blip>
          <a:srcRect r="20398"/>
          <a:stretch/>
        </p:blipFill>
        <p:spPr bwMode="auto">
          <a:xfrm>
            <a:off x="1066800" y="2209800"/>
            <a:ext cx="55197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8"/>
          <p:cNvSpPr txBox="1">
            <a:spLocks noChangeArrowheads="1"/>
          </p:cNvSpPr>
          <p:nvPr/>
        </p:nvSpPr>
        <p:spPr bwMode="auto">
          <a:xfrm>
            <a:off x="13589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dirty="0">
                <a:latin typeface="+mj-lt"/>
              </a:rPr>
              <a:t>51</a:t>
            </a:r>
          </a:p>
        </p:txBody>
      </p:sp>
      <p:sp>
        <p:nvSpPr>
          <p:cNvPr id="32774" name="TextBox 9"/>
          <p:cNvSpPr txBox="1">
            <a:spLocks noChangeArrowheads="1"/>
          </p:cNvSpPr>
          <p:nvPr/>
        </p:nvSpPr>
        <p:spPr bwMode="auto">
          <a:xfrm>
            <a:off x="21209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a:latin typeface="+mj-lt"/>
              </a:rPr>
              <a:t>51</a:t>
            </a:r>
          </a:p>
        </p:txBody>
      </p:sp>
      <p:sp>
        <p:nvSpPr>
          <p:cNvPr id="32775" name="TextBox 10"/>
          <p:cNvSpPr txBox="1">
            <a:spLocks noChangeArrowheads="1"/>
          </p:cNvSpPr>
          <p:nvPr/>
        </p:nvSpPr>
        <p:spPr bwMode="auto">
          <a:xfrm>
            <a:off x="29591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a:latin typeface="+mj-lt"/>
              </a:rPr>
              <a:t>64</a:t>
            </a:r>
          </a:p>
        </p:txBody>
      </p:sp>
      <p:sp>
        <p:nvSpPr>
          <p:cNvPr id="32776" name="TextBox 11"/>
          <p:cNvSpPr txBox="1">
            <a:spLocks noChangeArrowheads="1"/>
          </p:cNvSpPr>
          <p:nvPr/>
        </p:nvSpPr>
        <p:spPr bwMode="auto">
          <a:xfrm>
            <a:off x="38862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a:latin typeface="+mj-lt"/>
              </a:rPr>
              <a:t>68</a:t>
            </a:r>
          </a:p>
        </p:txBody>
      </p:sp>
      <p:sp>
        <p:nvSpPr>
          <p:cNvPr id="32777" name="TextBox 12"/>
          <p:cNvSpPr txBox="1">
            <a:spLocks noChangeArrowheads="1"/>
          </p:cNvSpPr>
          <p:nvPr/>
        </p:nvSpPr>
        <p:spPr bwMode="auto">
          <a:xfrm>
            <a:off x="48006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a:latin typeface="+mj-lt"/>
              </a:rPr>
              <a:t>73</a:t>
            </a:r>
          </a:p>
        </p:txBody>
      </p:sp>
      <p:sp>
        <p:nvSpPr>
          <p:cNvPr id="32778" name="TextBox 13"/>
          <p:cNvSpPr txBox="1">
            <a:spLocks noChangeArrowheads="1"/>
          </p:cNvSpPr>
          <p:nvPr/>
        </p:nvSpPr>
        <p:spPr bwMode="auto">
          <a:xfrm>
            <a:off x="57785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a:latin typeface="+mj-lt"/>
              </a:rPr>
              <a:t>78</a:t>
            </a:r>
          </a:p>
        </p:txBody>
      </p:sp>
      <p:sp>
        <p:nvSpPr>
          <p:cNvPr id="32779" name="TextBox 14"/>
          <p:cNvSpPr txBox="1">
            <a:spLocks noChangeArrowheads="1"/>
          </p:cNvSpPr>
          <p:nvPr/>
        </p:nvSpPr>
        <p:spPr bwMode="auto">
          <a:xfrm>
            <a:off x="1022350" y="1981200"/>
            <a:ext cx="55641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pPr algn="ctr"/>
            <a:r>
              <a:rPr lang="en-US" sz="2200" dirty="0">
                <a:latin typeface="+mj-lt"/>
              </a:rPr>
              <a:t>Student Growth Percentile</a:t>
            </a:r>
          </a:p>
          <a:p>
            <a:pPr algn="ctr"/>
            <a:r>
              <a:rPr lang="en-US" sz="2200" dirty="0">
                <a:latin typeface="+mj-lt"/>
              </a:rPr>
              <a:t>(SGP)</a:t>
            </a:r>
          </a:p>
        </p:txBody>
      </p:sp>
      <p:sp>
        <p:nvSpPr>
          <p:cNvPr id="32780" name="TextBox 15"/>
          <p:cNvSpPr txBox="1">
            <a:spLocks noChangeArrowheads="1"/>
          </p:cNvSpPr>
          <p:nvPr/>
        </p:nvSpPr>
        <p:spPr bwMode="auto">
          <a:xfrm>
            <a:off x="5479104" y="1258888"/>
            <a:ext cx="3592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pPr algn="ctr"/>
            <a:r>
              <a:rPr lang="en-US" sz="1800" b="1" dirty="0" smtClean="0">
                <a:latin typeface="+mj-lt"/>
              </a:rPr>
              <a:t>TEACHER</a:t>
            </a:r>
            <a:r>
              <a:rPr lang="en-US" sz="1800" dirty="0" smtClean="0">
                <a:latin typeface="+mj-lt"/>
              </a:rPr>
              <a:t> Median </a:t>
            </a:r>
            <a:r>
              <a:rPr lang="en-US" sz="1800" dirty="0">
                <a:latin typeface="+mj-lt"/>
              </a:rPr>
              <a:t>Growth Percentile</a:t>
            </a:r>
          </a:p>
          <a:p>
            <a:pPr algn="ctr"/>
            <a:r>
              <a:rPr lang="en-US" sz="1800" dirty="0">
                <a:latin typeface="+mj-lt"/>
              </a:rPr>
              <a:t>(MGP)</a:t>
            </a:r>
          </a:p>
        </p:txBody>
      </p:sp>
      <p:sp>
        <p:nvSpPr>
          <p:cNvPr id="32781" name="TextBox 17"/>
          <p:cNvSpPr txBox="1">
            <a:spLocks noChangeArrowheads="1"/>
          </p:cNvSpPr>
          <p:nvPr/>
        </p:nvSpPr>
        <p:spPr bwMode="auto">
          <a:xfrm>
            <a:off x="7073900" y="1828800"/>
            <a:ext cx="4699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dirty="0"/>
              <a:t>66</a:t>
            </a:r>
          </a:p>
        </p:txBody>
      </p:sp>
      <p:pic>
        <p:nvPicPr>
          <p:cNvPr id="13"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79500" r="100000"/>
                    </a14:imgEffect>
                  </a14:imgLayer>
                </a14:imgProps>
              </a:ext>
              <a:ext uri="{28A0092B-C50C-407E-A947-70E740481C1C}">
                <a14:useLocalDpi xmlns:a14="http://schemas.microsoft.com/office/drawing/2010/main" val="0"/>
              </a:ext>
            </a:extLst>
          </a:blip>
          <a:srcRect l="77404"/>
          <a:stretch/>
        </p:blipFill>
        <p:spPr bwMode="auto">
          <a:xfrm>
            <a:off x="6525419" y="2259013"/>
            <a:ext cx="15668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034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1000" fill="hold"/>
                                        <p:tgtEl>
                                          <p:spTgt spid="32772"/>
                                        </p:tgtEl>
                                        <p:attrNameLst>
                                          <p:attrName>ppt_w</p:attrName>
                                        </p:attrNameLst>
                                      </p:cBhvr>
                                      <p:tavLst>
                                        <p:tav tm="0">
                                          <p:val>
                                            <p:fltVal val="0"/>
                                          </p:val>
                                        </p:tav>
                                        <p:tav tm="100000">
                                          <p:val>
                                            <p:strVal val="#ppt_w"/>
                                          </p:val>
                                        </p:tav>
                                      </p:tavLst>
                                    </p:anim>
                                    <p:anim calcmode="lin" valueType="num">
                                      <p:cBhvr>
                                        <p:cTn id="8" dur="1000" fill="hold"/>
                                        <p:tgtEl>
                                          <p:spTgt spid="32772"/>
                                        </p:tgtEl>
                                        <p:attrNameLst>
                                          <p:attrName>ppt_h</p:attrName>
                                        </p:attrNameLst>
                                      </p:cBhvr>
                                      <p:tavLst>
                                        <p:tav tm="0">
                                          <p:val>
                                            <p:fltVal val="0"/>
                                          </p:val>
                                        </p:tav>
                                        <p:tav tm="100000">
                                          <p:val>
                                            <p:strVal val="#ppt_h"/>
                                          </p:val>
                                        </p:tav>
                                      </p:tavLst>
                                    </p:anim>
                                    <p:anim calcmode="lin" valueType="num">
                                      <p:cBhvr>
                                        <p:cTn id="9" dur="1000" fill="hold"/>
                                        <p:tgtEl>
                                          <p:spTgt spid="32772"/>
                                        </p:tgtEl>
                                        <p:attrNameLst>
                                          <p:attrName>style.rotation</p:attrName>
                                        </p:attrNameLst>
                                      </p:cBhvr>
                                      <p:tavLst>
                                        <p:tav tm="0">
                                          <p:val>
                                            <p:fltVal val="90"/>
                                          </p:val>
                                        </p:tav>
                                        <p:tav tm="100000">
                                          <p:val>
                                            <p:fltVal val="0"/>
                                          </p:val>
                                        </p:tav>
                                      </p:tavLst>
                                    </p:anim>
                                    <p:animEffect transition="in" filter="fade">
                                      <p:cBhvr>
                                        <p:cTn id="10" dur="1000"/>
                                        <p:tgtEl>
                                          <p:spTgt spid="3277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2779"/>
                                        </p:tgtEl>
                                        <p:attrNameLst>
                                          <p:attrName>style.visibility</p:attrName>
                                        </p:attrNameLst>
                                      </p:cBhvr>
                                      <p:to>
                                        <p:strVal val="visible"/>
                                      </p:to>
                                    </p:set>
                                    <p:anim calcmode="lin" valueType="num">
                                      <p:cBhvr>
                                        <p:cTn id="13" dur="1000" fill="hold"/>
                                        <p:tgtEl>
                                          <p:spTgt spid="32779"/>
                                        </p:tgtEl>
                                        <p:attrNameLst>
                                          <p:attrName>ppt_w</p:attrName>
                                        </p:attrNameLst>
                                      </p:cBhvr>
                                      <p:tavLst>
                                        <p:tav tm="0">
                                          <p:val>
                                            <p:fltVal val="0"/>
                                          </p:val>
                                        </p:tav>
                                        <p:tav tm="100000">
                                          <p:val>
                                            <p:strVal val="#ppt_w"/>
                                          </p:val>
                                        </p:tav>
                                      </p:tavLst>
                                    </p:anim>
                                    <p:anim calcmode="lin" valueType="num">
                                      <p:cBhvr>
                                        <p:cTn id="14" dur="1000" fill="hold"/>
                                        <p:tgtEl>
                                          <p:spTgt spid="32779"/>
                                        </p:tgtEl>
                                        <p:attrNameLst>
                                          <p:attrName>ppt_h</p:attrName>
                                        </p:attrNameLst>
                                      </p:cBhvr>
                                      <p:tavLst>
                                        <p:tav tm="0">
                                          <p:val>
                                            <p:fltVal val="0"/>
                                          </p:val>
                                        </p:tav>
                                        <p:tav tm="100000">
                                          <p:val>
                                            <p:strVal val="#ppt_h"/>
                                          </p:val>
                                        </p:tav>
                                      </p:tavLst>
                                    </p:anim>
                                    <p:anim calcmode="lin" valueType="num">
                                      <p:cBhvr>
                                        <p:cTn id="15" dur="1000" fill="hold"/>
                                        <p:tgtEl>
                                          <p:spTgt spid="32779"/>
                                        </p:tgtEl>
                                        <p:attrNameLst>
                                          <p:attrName>style.rotation</p:attrName>
                                        </p:attrNameLst>
                                      </p:cBhvr>
                                      <p:tavLst>
                                        <p:tav tm="0">
                                          <p:val>
                                            <p:fltVal val="90"/>
                                          </p:val>
                                        </p:tav>
                                        <p:tav tm="100000">
                                          <p:val>
                                            <p:fltVal val="0"/>
                                          </p:val>
                                        </p:tav>
                                      </p:tavLst>
                                    </p:anim>
                                    <p:animEffect transition="in" filter="fade">
                                      <p:cBhvr>
                                        <p:cTn id="16" dur="1000"/>
                                        <p:tgtEl>
                                          <p:spTgt spid="3277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773"/>
                                        </p:tgtEl>
                                        <p:attrNameLst>
                                          <p:attrName>style.visibility</p:attrName>
                                        </p:attrNameLst>
                                      </p:cBhvr>
                                      <p:to>
                                        <p:strVal val="visible"/>
                                      </p:to>
                                    </p:set>
                                    <p:animEffect transition="in" filter="fade">
                                      <p:cBhvr>
                                        <p:cTn id="21" dur="500"/>
                                        <p:tgtEl>
                                          <p:spTgt spid="3277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774"/>
                                        </p:tgtEl>
                                        <p:attrNameLst>
                                          <p:attrName>style.visibility</p:attrName>
                                        </p:attrNameLst>
                                      </p:cBhvr>
                                      <p:to>
                                        <p:strVal val="visible"/>
                                      </p:to>
                                    </p:set>
                                    <p:animEffect transition="in" filter="fade">
                                      <p:cBhvr>
                                        <p:cTn id="24" dur="500"/>
                                        <p:tgtEl>
                                          <p:spTgt spid="3277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775"/>
                                        </p:tgtEl>
                                        <p:attrNameLst>
                                          <p:attrName>style.visibility</p:attrName>
                                        </p:attrNameLst>
                                      </p:cBhvr>
                                      <p:to>
                                        <p:strVal val="visible"/>
                                      </p:to>
                                    </p:set>
                                    <p:animEffect transition="in" filter="fade">
                                      <p:cBhvr>
                                        <p:cTn id="27" dur="500"/>
                                        <p:tgtEl>
                                          <p:spTgt spid="3277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776"/>
                                        </p:tgtEl>
                                        <p:attrNameLst>
                                          <p:attrName>style.visibility</p:attrName>
                                        </p:attrNameLst>
                                      </p:cBhvr>
                                      <p:to>
                                        <p:strVal val="visible"/>
                                      </p:to>
                                    </p:set>
                                    <p:animEffect transition="in" filter="fade">
                                      <p:cBhvr>
                                        <p:cTn id="30" dur="500"/>
                                        <p:tgtEl>
                                          <p:spTgt spid="3277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777"/>
                                        </p:tgtEl>
                                        <p:attrNameLst>
                                          <p:attrName>style.visibility</p:attrName>
                                        </p:attrNameLst>
                                      </p:cBhvr>
                                      <p:to>
                                        <p:strVal val="visible"/>
                                      </p:to>
                                    </p:set>
                                    <p:animEffect transition="in" filter="fade">
                                      <p:cBhvr>
                                        <p:cTn id="33" dur="500"/>
                                        <p:tgtEl>
                                          <p:spTgt spid="3277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778"/>
                                        </p:tgtEl>
                                        <p:attrNameLst>
                                          <p:attrName>style.visibility</p:attrName>
                                        </p:attrNameLst>
                                      </p:cBhvr>
                                      <p:to>
                                        <p:strVal val="visible"/>
                                      </p:to>
                                    </p:set>
                                    <p:animEffect transition="in" filter="fade">
                                      <p:cBhvr>
                                        <p:cTn id="36" dur="500"/>
                                        <p:tgtEl>
                                          <p:spTgt spid="3277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781"/>
                                        </p:tgtEl>
                                        <p:attrNameLst>
                                          <p:attrName>style.visibility</p:attrName>
                                        </p:attrNameLst>
                                      </p:cBhvr>
                                      <p:to>
                                        <p:strVal val="visible"/>
                                      </p:to>
                                    </p:set>
                                    <p:animEffect transition="in" filter="fade">
                                      <p:cBhvr>
                                        <p:cTn id="41" dur="5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P spid="32775" grpId="0"/>
      <p:bldP spid="32776" grpId="0"/>
      <p:bldP spid="32777" grpId="0"/>
      <p:bldP spid="32778" grpId="0"/>
      <p:bldP spid="32779" grpId="0"/>
      <p:bldP spid="327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500" dirty="0" smtClean="0"/>
              <a:t>4.  There are TWO types of SGP</a:t>
            </a:r>
            <a:endParaRPr lang="en-US" sz="3500" dirty="0"/>
          </a:p>
        </p:txBody>
      </p:sp>
      <p:pic>
        <p:nvPicPr>
          <p:cNvPr id="32772" name="Picture 7"/>
          <p:cNvPicPr>
            <a:picLocks noChangeAspect="1"/>
          </p:cNvPicPr>
          <p:nvPr/>
        </p:nvPicPr>
        <p:blipFill rotWithShape="1">
          <a:blip r:embed="rId3">
            <a:extLst>
              <a:ext uri="{28A0092B-C50C-407E-A947-70E740481C1C}">
                <a14:useLocalDpi xmlns:a14="http://schemas.microsoft.com/office/drawing/2010/main" val="0"/>
              </a:ext>
            </a:extLst>
          </a:blip>
          <a:srcRect r="20398"/>
          <a:stretch/>
        </p:blipFill>
        <p:spPr bwMode="auto">
          <a:xfrm>
            <a:off x="1066800" y="2209800"/>
            <a:ext cx="55197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8"/>
          <p:cNvSpPr txBox="1">
            <a:spLocks noChangeArrowheads="1"/>
          </p:cNvSpPr>
          <p:nvPr/>
        </p:nvSpPr>
        <p:spPr bwMode="auto">
          <a:xfrm>
            <a:off x="13589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dirty="0">
                <a:latin typeface="+mj-lt"/>
              </a:rPr>
              <a:t>51</a:t>
            </a:r>
          </a:p>
        </p:txBody>
      </p:sp>
      <p:sp>
        <p:nvSpPr>
          <p:cNvPr id="32774" name="TextBox 9"/>
          <p:cNvSpPr txBox="1">
            <a:spLocks noChangeArrowheads="1"/>
          </p:cNvSpPr>
          <p:nvPr/>
        </p:nvSpPr>
        <p:spPr bwMode="auto">
          <a:xfrm>
            <a:off x="21209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a:latin typeface="+mj-lt"/>
              </a:rPr>
              <a:t>51</a:t>
            </a:r>
          </a:p>
        </p:txBody>
      </p:sp>
      <p:sp>
        <p:nvSpPr>
          <p:cNvPr id="32775" name="TextBox 10"/>
          <p:cNvSpPr txBox="1">
            <a:spLocks noChangeArrowheads="1"/>
          </p:cNvSpPr>
          <p:nvPr/>
        </p:nvSpPr>
        <p:spPr bwMode="auto">
          <a:xfrm>
            <a:off x="29591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a:latin typeface="+mj-lt"/>
              </a:rPr>
              <a:t>64</a:t>
            </a:r>
          </a:p>
        </p:txBody>
      </p:sp>
      <p:sp>
        <p:nvSpPr>
          <p:cNvPr id="32776" name="TextBox 11"/>
          <p:cNvSpPr txBox="1">
            <a:spLocks noChangeArrowheads="1"/>
          </p:cNvSpPr>
          <p:nvPr/>
        </p:nvSpPr>
        <p:spPr bwMode="auto">
          <a:xfrm>
            <a:off x="38862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a:latin typeface="+mj-lt"/>
              </a:rPr>
              <a:t>68</a:t>
            </a:r>
          </a:p>
        </p:txBody>
      </p:sp>
      <p:sp>
        <p:nvSpPr>
          <p:cNvPr id="32777" name="TextBox 12"/>
          <p:cNvSpPr txBox="1">
            <a:spLocks noChangeArrowheads="1"/>
          </p:cNvSpPr>
          <p:nvPr/>
        </p:nvSpPr>
        <p:spPr bwMode="auto">
          <a:xfrm>
            <a:off x="48006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a:latin typeface="+mj-lt"/>
              </a:rPr>
              <a:t>73</a:t>
            </a:r>
          </a:p>
        </p:txBody>
      </p:sp>
      <p:sp>
        <p:nvSpPr>
          <p:cNvPr id="32778" name="TextBox 13"/>
          <p:cNvSpPr txBox="1">
            <a:spLocks noChangeArrowheads="1"/>
          </p:cNvSpPr>
          <p:nvPr/>
        </p:nvSpPr>
        <p:spPr bwMode="auto">
          <a:xfrm>
            <a:off x="57785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a:latin typeface="+mj-lt"/>
              </a:rPr>
              <a:t>78</a:t>
            </a:r>
          </a:p>
        </p:txBody>
      </p:sp>
      <p:sp>
        <p:nvSpPr>
          <p:cNvPr id="32779" name="TextBox 14"/>
          <p:cNvSpPr txBox="1">
            <a:spLocks noChangeArrowheads="1"/>
          </p:cNvSpPr>
          <p:nvPr/>
        </p:nvSpPr>
        <p:spPr bwMode="auto">
          <a:xfrm>
            <a:off x="1022350" y="1981200"/>
            <a:ext cx="55641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pPr algn="ctr"/>
            <a:r>
              <a:rPr lang="en-US" sz="2200" dirty="0">
                <a:latin typeface="+mj-lt"/>
              </a:rPr>
              <a:t>Student Growth Percentile</a:t>
            </a:r>
          </a:p>
          <a:p>
            <a:pPr algn="ctr"/>
            <a:r>
              <a:rPr lang="en-US" sz="2200" dirty="0">
                <a:latin typeface="+mj-lt"/>
              </a:rPr>
              <a:t>(SGP)</a:t>
            </a:r>
          </a:p>
        </p:txBody>
      </p:sp>
      <p:sp>
        <p:nvSpPr>
          <p:cNvPr id="32780" name="TextBox 15"/>
          <p:cNvSpPr txBox="1">
            <a:spLocks noChangeArrowheads="1"/>
          </p:cNvSpPr>
          <p:nvPr/>
        </p:nvSpPr>
        <p:spPr bwMode="auto">
          <a:xfrm>
            <a:off x="5479104" y="1258888"/>
            <a:ext cx="35928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pPr algn="ctr"/>
            <a:r>
              <a:rPr lang="en-US" sz="1800" b="1" dirty="0" smtClean="0">
                <a:latin typeface="+mj-lt"/>
              </a:rPr>
              <a:t>TEACHER</a:t>
            </a:r>
            <a:r>
              <a:rPr lang="en-US" sz="1800" dirty="0" smtClean="0">
                <a:latin typeface="+mj-lt"/>
              </a:rPr>
              <a:t> Median </a:t>
            </a:r>
            <a:r>
              <a:rPr lang="en-US" sz="1800" dirty="0">
                <a:latin typeface="+mj-lt"/>
              </a:rPr>
              <a:t>Growth Percentile</a:t>
            </a:r>
          </a:p>
          <a:p>
            <a:pPr algn="ctr"/>
            <a:r>
              <a:rPr lang="en-US" sz="1800" dirty="0">
                <a:latin typeface="+mj-lt"/>
              </a:rPr>
              <a:t>(MGP)</a:t>
            </a:r>
          </a:p>
        </p:txBody>
      </p:sp>
      <p:sp>
        <p:nvSpPr>
          <p:cNvPr id="32781" name="TextBox 17"/>
          <p:cNvSpPr txBox="1">
            <a:spLocks noChangeArrowheads="1"/>
          </p:cNvSpPr>
          <p:nvPr/>
        </p:nvSpPr>
        <p:spPr bwMode="auto">
          <a:xfrm>
            <a:off x="7073900" y="1828800"/>
            <a:ext cx="4699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dirty="0"/>
              <a:t>66</a:t>
            </a:r>
          </a:p>
        </p:txBody>
      </p:sp>
      <p:pic>
        <p:nvPicPr>
          <p:cNvPr id="13"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79500" r="100000"/>
                    </a14:imgEffect>
                  </a14:imgLayer>
                </a14:imgProps>
              </a:ext>
              <a:ext uri="{28A0092B-C50C-407E-A947-70E740481C1C}">
                <a14:useLocalDpi xmlns:a14="http://schemas.microsoft.com/office/drawing/2010/main" val="0"/>
              </a:ext>
            </a:extLst>
          </a:blip>
          <a:srcRect l="77404"/>
          <a:stretch/>
        </p:blipFill>
        <p:spPr bwMode="auto">
          <a:xfrm>
            <a:off x="6525419" y="2259013"/>
            <a:ext cx="15668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2309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1000" fill="hold"/>
                                        <p:tgtEl>
                                          <p:spTgt spid="32772"/>
                                        </p:tgtEl>
                                        <p:attrNameLst>
                                          <p:attrName>ppt_w</p:attrName>
                                        </p:attrNameLst>
                                      </p:cBhvr>
                                      <p:tavLst>
                                        <p:tav tm="0">
                                          <p:val>
                                            <p:fltVal val="0"/>
                                          </p:val>
                                        </p:tav>
                                        <p:tav tm="100000">
                                          <p:val>
                                            <p:strVal val="#ppt_w"/>
                                          </p:val>
                                        </p:tav>
                                      </p:tavLst>
                                    </p:anim>
                                    <p:anim calcmode="lin" valueType="num">
                                      <p:cBhvr>
                                        <p:cTn id="8" dur="1000" fill="hold"/>
                                        <p:tgtEl>
                                          <p:spTgt spid="32772"/>
                                        </p:tgtEl>
                                        <p:attrNameLst>
                                          <p:attrName>ppt_h</p:attrName>
                                        </p:attrNameLst>
                                      </p:cBhvr>
                                      <p:tavLst>
                                        <p:tav tm="0">
                                          <p:val>
                                            <p:fltVal val="0"/>
                                          </p:val>
                                        </p:tav>
                                        <p:tav tm="100000">
                                          <p:val>
                                            <p:strVal val="#ppt_h"/>
                                          </p:val>
                                        </p:tav>
                                      </p:tavLst>
                                    </p:anim>
                                    <p:anim calcmode="lin" valueType="num">
                                      <p:cBhvr>
                                        <p:cTn id="9" dur="1000" fill="hold"/>
                                        <p:tgtEl>
                                          <p:spTgt spid="32772"/>
                                        </p:tgtEl>
                                        <p:attrNameLst>
                                          <p:attrName>style.rotation</p:attrName>
                                        </p:attrNameLst>
                                      </p:cBhvr>
                                      <p:tavLst>
                                        <p:tav tm="0">
                                          <p:val>
                                            <p:fltVal val="90"/>
                                          </p:val>
                                        </p:tav>
                                        <p:tav tm="100000">
                                          <p:val>
                                            <p:fltVal val="0"/>
                                          </p:val>
                                        </p:tav>
                                      </p:tavLst>
                                    </p:anim>
                                    <p:animEffect transition="in" filter="fade">
                                      <p:cBhvr>
                                        <p:cTn id="10" dur="1000"/>
                                        <p:tgtEl>
                                          <p:spTgt spid="3277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2779"/>
                                        </p:tgtEl>
                                        <p:attrNameLst>
                                          <p:attrName>style.visibility</p:attrName>
                                        </p:attrNameLst>
                                      </p:cBhvr>
                                      <p:to>
                                        <p:strVal val="visible"/>
                                      </p:to>
                                    </p:set>
                                    <p:anim calcmode="lin" valueType="num">
                                      <p:cBhvr>
                                        <p:cTn id="13" dur="1000" fill="hold"/>
                                        <p:tgtEl>
                                          <p:spTgt spid="32779"/>
                                        </p:tgtEl>
                                        <p:attrNameLst>
                                          <p:attrName>ppt_w</p:attrName>
                                        </p:attrNameLst>
                                      </p:cBhvr>
                                      <p:tavLst>
                                        <p:tav tm="0">
                                          <p:val>
                                            <p:fltVal val="0"/>
                                          </p:val>
                                        </p:tav>
                                        <p:tav tm="100000">
                                          <p:val>
                                            <p:strVal val="#ppt_w"/>
                                          </p:val>
                                        </p:tav>
                                      </p:tavLst>
                                    </p:anim>
                                    <p:anim calcmode="lin" valueType="num">
                                      <p:cBhvr>
                                        <p:cTn id="14" dur="1000" fill="hold"/>
                                        <p:tgtEl>
                                          <p:spTgt spid="32779"/>
                                        </p:tgtEl>
                                        <p:attrNameLst>
                                          <p:attrName>ppt_h</p:attrName>
                                        </p:attrNameLst>
                                      </p:cBhvr>
                                      <p:tavLst>
                                        <p:tav tm="0">
                                          <p:val>
                                            <p:fltVal val="0"/>
                                          </p:val>
                                        </p:tav>
                                        <p:tav tm="100000">
                                          <p:val>
                                            <p:strVal val="#ppt_h"/>
                                          </p:val>
                                        </p:tav>
                                      </p:tavLst>
                                    </p:anim>
                                    <p:anim calcmode="lin" valueType="num">
                                      <p:cBhvr>
                                        <p:cTn id="15" dur="1000" fill="hold"/>
                                        <p:tgtEl>
                                          <p:spTgt spid="32779"/>
                                        </p:tgtEl>
                                        <p:attrNameLst>
                                          <p:attrName>style.rotation</p:attrName>
                                        </p:attrNameLst>
                                      </p:cBhvr>
                                      <p:tavLst>
                                        <p:tav tm="0">
                                          <p:val>
                                            <p:fltVal val="90"/>
                                          </p:val>
                                        </p:tav>
                                        <p:tav tm="100000">
                                          <p:val>
                                            <p:fltVal val="0"/>
                                          </p:val>
                                        </p:tav>
                                      </p:tavLst>
                                    </p:anim>
                                    <p:animEffect transition="in" filter="fade">
                                      <p:cBhvr>
                                        <p:cTn id="16" dur="1000"/>
                                        <p:tgtEl>
                                          <p:spTgt spid="3277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773"/>
                                        </p:tgtEl>
                                        <p:attrNameLst>
                                          <p:attrName>style.visibility</p:attrName>
                                        </p:attrNameLst>
                                      </p:cBhvr>
                                      <p:to>
                                        <p:strVal val="visible"/>
                                      </p:to>
                                    </p:set>
                                    <p:animEffect transition="in" filter="fade">
                                      <p:cBhvr>
                                        <p:cTn id="21" dur="500"/>
                                        <p:tgtEl>
                                          <p:spTgt spid="3277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774"/>
                                        </p:tgtEl>
                                        <p:attrNameLst>
                                          <p:attrName>style.visibility</p:attrName>
                                        </p:attrNameLst>
                                      </p:cBhvr>
                                      <p:to>
                                        <p:strVal val="visible"/>
                                      </p:to>
                                    </p:set>
                                    <p:animEffect transition="in" filter="fade">
                                      <p:cBhvr>
                                        <p:cTn id="24" dur="500"/>
                                        <p:tgtEl>
                                          <p:spTgt spid="3277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775"/>
                                        </p:tgtEl>
                                        <p:attrNameLst>
                                          <p:attrName>style.visibility</p:attrName>
                                        </p:attrNameLst>
                                      </p:cBhvr>
                                      <p:to>
                                        <p:strVal val="visible"/>
                                      </p:to>
                                    </p:set>
                                    <p:animEffect transition="in" filter="fade">
                                      <p:cBhvr>
                                        <p:cTn id="27" dur="500"/>
                                        <p:tgtEl>
                                          <p:spTgt spid="3277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776"/>
                                        </p:tgtEl>
                                        <p:attrNameLst>
                                          <p:attrName>style.visibility</p:attrName>
                                        </p:attrNameLst>
                                      </p:cBhvr>
                                      <p:to>
                                        <p:strVal val="visible"/>
                                      </p:to>
                                    </p:set>
                                    <p:animEffect transition="in" filter="fade">
                                      <p:cBhvr>
                                        <p:cTn id="30" dur="500"/>
                                        <p:tgtEl>
                                          <p:spTgt spid="3277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777"/>
                                        </p:tgtEl>
                                        <p:attrNameLst>
                                          <p:attrName>style.visibility</p:attrName>
                                        </p:attrNameLst>
                                      </p:cBhvr>
                                      <p:to>
                                        <p:strVal val="visible"/>
                                      </p:to>
                                    </p:set>
                                    <p:animEffect transition="in" filter="fade">
                                      <p:cBhvr>
                                        <p:cTn id="33" dur="500"/>
                                        <p:tgtEl>
                                          <p:spTgt spid="3277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778"/>
                                        </p:tgtEl>
                                        <p:attrNameLst>
                                          <p:attrName>style.visibility</p:attrName>
                                        </p:attrNameLst>
                                      </p:cBhvr>
                                      <p:to>
                                        <p:strVal val="visible"/>
                                      </p:to>
                                    </p:set>
                                    <p:animEffect transition="in" filter="fade">
                                      <p:cBhvr>
                                        <p:cTn id="36" dur="500"/>
                                        <p:tgtEl>
                                          <p:spTgt spid="3277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781"/>
                                        </p:tgtEl>
                                        <p:attrNameLst>
                                          <p:attrName>style.visibility</p:attrName>
                                        </p:attrNameLst>
                                      </p:cBhvr>
                                      <p:to>
                                        <p:strVal val="visible"/>
                                      </p:to>
                                    </p:set>
                                    <p:animEffect transition="in" filter="fade">
                                      <p:cBhvr>
                                        <p:cTn id="41" dur="5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P spid="32775" grpId="0"/>
      <p:bldP spid="32776" grpId="0"/>
      <p:bldP spid="32777" grpId="0"/>
      <p:bldP spid="32778" grpId="0"/>
      <p:bldP spid="32779" grpId="0"/>
      <p:bldP spid="327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500" dirty="0" smtClean="0"/>
              <a:t>There are TWO types of SGP</a:t>
            </a:r>
            <a:endParaRPr lang="en-US" sz="3500" dirty="0"/>
          </a:p>
        </p:txBody>
      </p:sp>
      <p:pic>
        <p:nvPicPr>
          <p:cNvPr id="32772" name="Picture 7"/>
          <p:cNvPicPr>
            <a:picLocks noChangeAspect="1"/>
          </p:cNvPicPr>
          <p:nvPr/>
        </p:nvPicPr>
        <p:blipFill rotWithShape="1">
          <a:blip r:embed="rId3">
            <a:extLst>
              <a:ext uri="{28A0092B-C50C-407E-A947-70E740481C1C}">
                <a14:useLocalDpi xmlns:a14="http://schemas.microsoft.com/office/drawing/2010/main" val="0"/>
              </a:ext>
            </a:extLst>
          </a:blip>
          <a:srcRect r="20398"/>
          <a:stretch/>
        </p:blipFill>
        <p:spPr bwMode="auto">
          <a:xfrm>
            <a:off x="1066800" y="2209800"/>
            <a:ext cx="551973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8"/>
          <p:cNvSpPr txBox="1">
            <a:spLocks noChangeArrowheads="1"/>
          </p:cNvSpPr>
          <p:nvPr/>
        </p:nvSpPr>
        <p:spPr bwMode="auto">
          <a:xfrm>
            <a:off x="13589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dirty="0">
                <a:latin typeface="+mj-lt"/>
              </a:rPr>
              <a:t>51</a:t>
            </a:r>
          </a:p>
        </p:txBody>
      </p:sp>
      <p:sp>
        <p:nvSpPr>
          <p:cNvPr id="32774" name="TextBox 9"/>
          <p:cNvSpPr txBox="1">
            <a:spLocks noChangeArrowheads="1"/>
          </p:cNvSpPr>
          <p:nvPr/>
        </p:nvSpPr>
        <p:spPr bwMode="auto">
          <a:xfrm>
            <a:off x="21209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a:latin typeface="+mj-lt"/>
              </a:rPr>
              <a:t>51</a:t>
            </a:r>
          </a:p>
        </p:txBody>
      </p:sp>
      <p:sp>
        <p:nvSpPr>
          <p:cNvPr id="32775" name="TextBox 10"/>
          <p:cNvSpPr txBox="1">
            <a:spLocks noChangeArrowheads="1"/>
          </p:cNvSpPr>
          <p:nvPr/>
        </p:nvSpPr>
        <p:spPr bwMode="auto">
          <a:xfrm>
            <a:off x="29591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a:latin typeface="+mj-lt"/>
              </a:rPr>
              <a:t>64</a:t>
            </a:r>
          </a:p>
        </p:txBody>
      </p:sp>
      <p:sp>
        <p:nvSpPr>
          <p:cNvPr id="32776" name="TextBox 11"/>
          <p:cNvSpPr txBox="1">
            <a:spLocks noChangeArrowheads="1"/>
          </p:cNvSpPr>
          <p:nvPr/>
        </p:nvSpPr>
        <p:spPr bwMode="auto">
          <a:xfrm>
            <a:off x="38862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a:latin typeface="+mj-lt"/>
              </a:rPr>
              <a:t>68</a:t>
            </a:r>
          </a:p>
        </p:txBody>
      </p:sp>
      <p:sp>
        <p:nvSpPr>
          <p:cNvPr id="32777" name="TextBox 12"/>
          <p:cNvSpPr txBox="1">
            <a:spLocks noChangeArrowheads="1"/>
          </p:cNvSpPr>
          <p:nvPr/>
        </p:nvSpPr>
        <p:spPr bwMode="auto">
          <a:xfrm>
            <a:off x="48006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a:latin typeface="+mj-lt"/>
              </a:rPr>
              <a:t>73</a:t>
            </a:r>
          </a:p>
        </p:txBody>
      </p:sp>
      <p:sp>
        <p:nvSpPr>
          <p:cNvPr id="32778" name="TextBox 13"/>
          <p:cNvSpPr txBox="1">
            <a:spLocks noChangeArrowheads="1"/>
          </p:cNvSpPr>
          <p:nvPr/>
        </p:nvSpPr>
        <p:spPr bwMode="auto">
          <a:xfrm>
            <a:off x="5778500" y="33797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a:latin typeface="+mj-lt"/>
              </a:rPr>
              <a:t>78</a:t>
            </a:r>
          </a:p>
        </p:txBody>
      </p:sp>
      <p:sp>
        <p:nvSpPr>
          <p:cNvPr id="32779" name="TextBox 14"/>
          <p:cNvSpPr txBox="1">
            <a:spLocks noChangeArrowheads="1"/>
          </p:cNvSpPr>
          <p:nvPr/>
        </p:nvSpPr>
        <p:spPr bwMode="auto">
          <a:xfrm>
            <a:off x="1022350" y="1981200"/>
            <a:ext cx="55641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pPr algn="ctr"/>
            <a:r>
              <a:rPr lang="en-US" sz="2200" dirty="0">
                <a:latin typeface="+mj-lt"/>
              </a:rPr>
              <a:t>Student Growth Percentile</a:t>
            </a:r>
          </a:p>
          <a:p>
            <a:pPr algn="ctr"/>
            <a:r>
              <a:rPr lang="en-US" sz="2200" dirty="0">
                <a:latin typeface="+mj-lt"/>
              </a:rPr>
              <a:t>(SGP)</a:t>
            </a:r>
          </a:p>
        </p:txBody>
      </p:sp>
      <p:sp>
        <p:nvSpPr>
          <p:cNvPr id="32780" name="TextBox 15"/>
          <p:cNvSpPr txBox="1">
            <a:spLocks noChangeArrowheads="1"/>
          </p:cNvSpPr>
          <p:nvPr/>
        </p:nvSpPr>
        <p:spPr bwMode="auto">
          <a:xfrm>
            <a:off x="5529821" y="1258888"/>
            <a:ext cx="34913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pPr algn="ctr"/>
            <a:r>
              <a:rPr lang="en-US" sz="1800" dirty="0" smtClean="0">
                <a:latin typeface="+mj-lt"/>
              </a:rPr>
              <a:t>SCHOOL Median </a:t>
            </a:r>
            <a:r>
              <a:rPr lang="en-US" sz="1800" dirty="0">
                <a:latin typeface="+mj-lt"/>
              </a:rPr>
              <a:t>Growth Percentile</a:t>
            </a:r>
          </a:p>
          <a:p>
            <a:pPr algn="ctr"/>
            <a:r>
              <a:rPr lang="en-US" sz="1800" dirty="0">
                <a:latin typeface="+mj-lt"/>
              </a:rPr>
              <a:t>(MGP)</a:t>
            </a:r>
          </a:p>
        </p:txBody>
      </p:sp>
      <p:sp>
        <p:nvSpPr>
          <p:cNvPr id="32781" name="TextBox 17"/>
          <p:cNvSpPr txBox="1">
            <a:spLocks noChangeArrowheads="1"/>
          </p:cNvSpPr>
          <p:nvPr/>
        </p:nvSpPr>
        <p:spPr bwMode="auto">
          <a:xfrm>
            <a:off x="7073900" y="1828800"/>
            <a:ext cx="4699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200" dirty="0"/>
              <a:t>66</a:t>
            </a:r>
          </a:p>
        </p:txBody>
      </p:sp>
      <p:pic>
        <p:nvPicPr>
          <p:cNvPr id="3" name="Picture 2" descr="SCHOOL HOUSE.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2286000"/>
            <a:ext cx="2338321" cy="3733800"/>
          </a:xfrm>
          <a:prstGeom prst="rect">
            <a:avLst/>
          </a:prstGeom>
        </p:spPr>
      </p:pic>
    </p:spTree>
    <p:extLst>
      <p:ext uri="{BB962C8B-B14F-4D97-AF65-F5344CB8AC3E}">
        <p14:creationId xmlns:p14="http://schemas.microsoft.com/office/powerpoint/2010/main" val="3048056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1000" fill="hold"/>
                                        <p:tgtEl>
                                          <p:spTgt spid="32772"/>
                                        </p:tgtEl>
                                        <p:attrNameLst>
                                          <p:attrName>ppt_w</p:attrName>
                                        </p:attrNameLst>
                                      </p:cBhvr>
                                      <p:tavLst>
                                        <p:tav tm="0">
                                          <p:val>
                                            <p:fltVal val="0"/>
                                          </p:val>
                                        </p:tav>
                                        <p:tav tm="100000">
                                          <p:val>
                                            <p:strVal val="#ppt_w"/>
                                          </p:val>
                                        </p:tav>
                                      </p:tavLst>
                                    </p:anim>
                                    <p:anim calcmode="lin" valueType="num">
                                      <p:cBhvr>
                                        <p:cTn id="8" dur="1000" fill="hold"/>
                                        <p:tgtEl>
                                          <p:spTgt spid="32772"/>
                                        </p:tgtEl>
                                        <p:attrNameLst>
                                          <p:attrName>ppt_h</p:attrName>
                                        </p:attrNameLst>
                                      </p:cBhvr>
                                      <p:tavLst>
                                        <p:tav tm="0">
                                          <p:val>
                                            <p:fltVal val="0"/>
                                          </p:val>
                                        </p:tav>
                                        <p:tav tm="100000">
                                          <p:val>
                                            <p:strVal val="#ppt_h"/>
                                          </p:val>
                                        </p:tav>
                                      </p:tavLst>
                                    </p:anim>
                                    <p:anim calcmode="lin" valueType="num">
                                      <p:cBhvr>
                                        <p:cTn id="9" dur="1000" fill="hold"/>
                                        <p:tgtEl>
                                          <p:spTgt spid="32772"/>
                                        </p:tgtEl>
                                        <p:attrNameLst>
                                          <p:attrName>style.rotation</p:attrName>
                                        </p:attrNameLst>
                                      </p:cBhvr>
                                      <p:tavLst>
                                        <p:tav tm="0">
                                          <p:val>
                                            <p:fltVal val="90"/>
                                          </p:val>
                                        </p:tav>
                                        <p:tav tm="100000">
                                          <p:val>
                                            <p:fltVal val="0"/>
                                          </p:val>
                                        </p:tav>
                                      </p:tavLst>
                                    </p:anim>
                                    <p:animEffect transition="in" filter="fade">
                                      <p:cBhvr>
                                        <p:cTn id="10" dur="1000"/>
                                        <p:tgtEl>
                                          <p:spTgt spid="3277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2779"/>
                                        </p:tgtEl>
                                        <p:attrNameLst>
                                          <p:attrName>style.visibility</p:attrName>
                                        </p:attrNameLst>
                                      </p:cBhvr>
                                      <p:to>
                                        <p:strVal val="visible"/>
                                      </p:to>
                                    </p:set>
                                    <p:anim calcmode="lin" valueType="num">
                                      <p:cBhvr>
                                        <p:cTn id="13" dur="1000" fill="hold"/>
                                        <p:tgtEl>
                                          <p:spTgt spid="32779"/>
                                        </p:tgtEl>
                                        <p:attrNameLst>
                                          <p:attrName>ppt_w</p:attrName>
                                        </p:attrNameLst>
                                      </p:cBhvr>
                                      <p:tavLst>
                                        <p:tav tm="0">
                                          <p:val>
                                            <p:fltVal val="0"/>
                                          </p:val>
                                        </p:tav>
                                        <p:tav tm="100000">
                                          <p:val>
                                            <p:strVal val="#ppt_w"/>
                                          </p:val>
                                        </p:tav>
                                      </p:tavLst>
                                    </p:anim>
                                    <p:anim calcmode="lin" valueType="num">
                                      <p:cBhvr>
                                        <p:cTn id="14" dur="1000" fill="hold"/>
                                        <p:tgtEl>
                                          <p:spTgt spid="32779"/>
                                        </p:tgtEl>
                                        <p:attrNameLst>
                                          <p:attrName>ppt_h</p:attrName>
                                        </p:attrNameLst>
                                      </p:cBhvr>
                                      <p:tavLst>
                                        <p:tav tm="0">
                                          <p:val>
                                            <p:fltVal val="0"/>
                                          </p:val>
                                        </p:tav>
                                        <p:tav tm="100000">
                                          <p:val>
                                            <p:strVal val="#ppt_h"/>
                                          </p:val>
                                        </p:tav>
                                      </p:tavLst>
                                    </p:anim>
                                    <p:anim calcmode="lin" valueType="num">
                                      <p:cBhvr>
                                        <p:cTn id="15" dur="1000" fill="hold"/>
                                        <p:tgtEl>
                                          <p:spTgt spid="32779"/>
                                        </p:tgtEl>
                                        <p:attrNameLst>
                                          <p:attrName>style.rotation</p:attrName>
                                        </p:attrNameLst>
                                      </p:cBhvr>
                                      <p:tavLst>
                                        <p:tav tm="0">
                                          <p:val>
                                            <p:fltVal val="90"/>
                                          </p:val>
                                        </p:tav>
                                        <p:tav tm="100000">
                                          <p:val>
                                            <p:fltVal val="0"/>
                                          </p:val>
                                        </p:tav>
                                      </p:tavLst>
                                    </p:anim>
                                    <p:animEffect transition="in" filter="fade">
                                      <p:cBhvr>
                                        <p:cTn id="16" dur="1000"/>
                                        <p:tgtEl>
                                          <p:spTgt spid="3277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773"/>
                                        </p:tgtEl>
                                        <p:attrNameLst>
                                          <p:attrName>style.visibility</p:attrName>
                                        </p:attrNameLst>
                                      </p:cBhvr>
                                      <p:to>
                                        <p:strVal val="visible"/>
                                      </p:to>
                                    </p:set>
                                    <p:animEffect transition="in" filter="fade">
                                      <p:cBhvr>
                                        <p:cTn id="21" dur="500"/>
                                        <p:tgtEl>
                                          <p:spTgt spid="3277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774"/>
                                        </p:tgtEl>
                                        <p:attrNameLst>
                                          <p:attrName>style.visibility</p:attrName>
                                        </p:attrNameLst>
                                      </p:cBhvr>
                                      <p:to>
                                        <p:strVal val="visible"/>
                                      </p:to>
                                    </p:set>
                                    <p:animEffect transition="in" filter="fade">
                                      <p:cBhvr>
                                        <p:cTn id="24" dur="500"/>
                                        <p:tgtEl>
                                          <p:spTgt spid="3277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775"/>
                                        </p:tgtEl>
                                        <p:attrNameLst>
                                          <p:attrName>style.visibility</p:attrName>
                                        </p:attrNameLst>
                                      </p:cBhvr>
                                      <p:to>
                                        <p:strVal val="visible"/>
                                      </p:to>
                                    </p:set>
                                    <p:animEffect transition="in" filter="fade">
                                      <p:cBhvr>
                                        <p:cTn id="27" dur="500"/>
                                        <p:tgtEl>
                                          <p:spTgt spid="3277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776"/>
                                        </p:tgtEl>
                                        <p:attrNameLst>
                                          <p:attrName>style.visibility</p:attrName>
                                        </p:attrNameLst>
                                      </p:cBhvr>
                                      <p:to>
                                        <p:strVal val="visible"/>
                                      </p:to>
                                    </p:set>
                                    <p:animEffect transition="in" filter="fade">
                                      <p:cBhvr>
                                        <p:cTn id="30" dur="500"/>
                                        <p:tgtEl>
                                          <p:spTgt spid="3277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2777"/>
                                        </p:tgtEl>
                                        <p:attrNameLst>
                                          <p:attrName>style.visibility</p:attrName>
                                        </p:attrNameLst>
                                      </p:cBhvr>
                                      <p:to>
                                        <p:strVal val="visible"/>
                                      </p:to>
                                    </p:set>
                                    <p:animEffect transition="in" filter="fade">
                                      <p:cBhvr>
                                        <p:cTn id="33" dur="500"/>
                                        <p:tgtEl>
                                          <p:spTgt spid="3277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778"/>
                                        </p:tgtEl>
                                        <p:attrNameLst>
                                          <p:attrName>style.visibility</p:attrName>
                                        </p:attrNameLst>
                                      </p:cBhvr>
                                      <p:to>
                                        <p:strVal val="visible"/>
                                      </p:to>
                                    </p:set>
                                    <p:animEffect transition="in" filter="fade">
                                      <p:cBhvr>
                                        <p:cTn id="36" dur="500"/>
                                        <p:tgtEl>
                                          <p:spTgt spid="3277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2781"/>
                                        </p:tgtEl>
                                        <p:attrNameLst>
                                          <p:attrName>style.visibility</p:attrName>
                                        </p:attrNameLst>
                                      </p:cBhvr>
                                      <p:to>
                                        <p:strVal val="visible"/>
                                      </p:to>
                                    </p:set>
                                    <p:animEffect transition="in" filter="fade">
                                      <p:cBhvr>
                                        <p:cTn id="41" dur="5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P spid="32775" grpId="0"/>
      <p:bldP spid="32776" grpId="0"/>
      <p:bldP spid="32777" grpId="0"/>
      <p:bldP spid="32778" grpId="0"/>
      <p:bldP spid="32779" grpId="0"/>
      <p:bldP spid="327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defRPr/>
            </a:pPr>
            <a:r>
              <a:rPr lang="en-US" sz="4000" dirty="0" smtClean="0"/>
              <a:t>5.  There is a ONE YEAR LAG time</a:t>
            </a:r>
            <a:endParaRPr lang="en-US" sz="4000" dirty="0"/>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716617114"/>
              </p:ext>
            </p:extLst>
          </p:nvPr>
        </p:nvGraphicFramePr>
        <p:xfrm>
          <a:off x="136525" y="762000"/>
          <a:ext cx="9007475"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1" name="TextBox 3"/>
          <p:cNvSpPr txBox="1">
            <a:spLocks noChangeArrowheads="1"/>
          </p:cNvSpPr>
          <p:nvPr/>
        </p:nvSpPr>
        <p:spPr bwMode="auto">
          <a:xfrm>
            <a:off x="209550" y="1219200"/>
            <a:ext cx="87058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pPr algn="ctr"/>
            <a:r>
              <a:rPr lang="en-US" sz="2800" dirty="0" smtClean="0">
                <a:latin typeface="+mj-lt"/>
              </a:rPr>
              <a:t>Teachers that did not teach English Language Arts or mathematics last school year</a:t>
            </a:r>
            <a:endParaRPr lang="en-US" sz="2800" dirty="0">
              <a:latin typeface="+mj-lt"/>
            </a:endParaRPr>
          </a:p>
        </p:txBody>
      </p:sp>
    </p:spTree>
    <p:extLst>
      <p:ext uri="{BB962C8B-B14F-4D97-AF65-F5344CB8AC3E}">
        <p14:creationId xmlns:p14="http://schemas.microsoft.com/office/powerpoint/2010/main" val="602036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FA2AD9B8-D137-AC44-B7C2-F6AF548AB32F}"/>
                                            </p:graphicEl>
                                          </p:spTgt>
                                        </p:tgtEl>
                                        <p:attrNameLst>
                                          <p:attrName>style.visibility</p:attrName>
                                        </p:attrNameLst>
                                      </p:cBhvr>
                                      <p:to>
                                        <p:strVal val="visible"/>
                                      </p:to>
                                    </p:set>
                                    <p:animEffect transition="in" filter="fade">
                                      <p:cBhvr>
                                        <p:cTn id="7" dur="500"/>
                                        <p:tgtEl>
                                          <p:spTgt spid="2">
                                            <p:graphicEl>
                                              <a:dgm id="{FA2AD9B8-D137-AC44-B7C2-F6AF548AB32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D671BDEC-056D-034D-BC72-AE8BD69F2809}"/>
                                            </p:graphicEl>
                                          </p:spTgt>
                                        </p:tgtEl>
                                        <p:attrNameLst>
                                          <p:attrName>style.visibility</p:attrName>
                                        </p:attrNameLst>
                                      </p:cBhvr>
                                      <p:to>
                                        <p:strVal val="visible"/>
                                      </p:to>
                                    </p:set>
                                    <p:animEffect transition="in" filter="fade">
                                      <p:cBhvr>
                                        <p:cTn id="12" dur="500"/>
                                        <p:tgtEl>
                                          <p:spTgt spid="2">
                                            <p:graphicEl>
                                              <a:dgm id="{D671BDEC-056D-034D-BC72-AE8BD69F280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09DF96E7-FB5E-CD42-8CC9-E347112EB483}"/>
                                            </p:graphicEl>
                                          </p:spTgt>
                                        </p:tgtEl>
                                        <p:attrNameLst>
                                          <p:attrName>style.visibility</p:attrName>
                                        </p:attrNameLst>
                                      </p:cBhvr>
                                      <p:to>
                                        <p:strVal val="visible"/>
                                      </p:to>
                                    </p:set>
                                    <p:animEffect transition="in" filter="fade">
                                      <p:cBhvr>
                                        <p:cTn id="17" dur="500"/>
                                        <p:tgtEl>
                                          <p:spTgt spid="2">
                                            <p:graphicEl>
                                              <a:dgm id="{09DF96E7-FB5E-CD42-8CC9-E347112EB4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defRPr/>
            </a:pPr>
            <a:r>
              <a:rPr lang="en-US" sz="3500" dirty="0" smtClean="0"/>
              <a:t>SGP determine Hawaii Growth Model Rating</a:t>
            </a:r>
            <a:endParaRPr lang="en-US" sz="3500" dirty="0"/>
          </a:p>
        </p:txBody>
      </p:sp>
      <p:sp>
        <p:nvSpPr>
          <p:cNvPr id="54276" name="Content Placeholder 3"/>
          <p:cNvSpPr>
            <a:spLocks noGrp="1"/>
          </p:cNvSpPr>
          <p:nvPr>
            <p:ph sz="half" idx="4294967295"/>
          </p:nvPr>
        </p:nvSpPr>
        <p:spPr>
          <a:xfrm>
            <a:off x="0" y="838200"/>
            <a:ext cx="9144000" cy="1219200"/>
          </a:xfrm>
        </p:spPr>
        <p:txBody>
          <a:bodyPr>
            <a:normAutofit/>
          </a:bodyPr>
          <a:lstStyle/>
          <a:p>
            <a:pPr>
              <a:defRPr/>
            </a:pPr>
            <a:r>
              <a:rPr lang="en-US" sz="2200" dirty="0" smtClean="0">
                <a:solidFill>
                  <a:schemeClr val="accent3">
                    <a:lumMod val="50000"/>
                  </a:schemeClr>
                </a:solidFill>
              </a:rPr>
              <a:t>Ratings for English </a:t>
            </a:r>
            <a:r>
              <a:rPr lang="en-US" sz="2200" dirty="0">
                <a:solidFill>
                  <a:schemeClr val="accent3">
                    <a:lumMod val="50000"/>
                  </a:schemeClr>
                </a:solidFill>
              </a:rPr>
              <a:t>Language Arts and mathematics classroom teachers instructing in grades 4-8 last </a:t>
            </a:r>
            <a:r>
              <a:rPr lang="en-US" sz="2200" dirty="0" smtClean="0">
                <a:solidFill>
                  <a:schemeClr val="accent3">
                    <a:lumMod val="50000"/>
                  </a:schemeClr>
                </a:solidFill>
              </a:rPr>
              <a:t>year are based on the following scoring bands:</a:t>
            </a:r>
            <a:endParaRPr lang="en-US" sz="2200" dirty="0">
              <a:solidFill>
                <a:schemeClr val="accent3">
                  <a:lumMod val="50000"/>
                </a:schemeClr>
              </a:solidFill>
            </a:endParaRPr>
          </a:p>
        </p:txBody>
      </p:sp>
      <p:sp>
        <p:nvSpPr>
          <p:cNvPr id="7" name="Content Placeholder 3"/>
          <p:cNvSpPr>
            <a:spLocks noGrp="1"/>
          </p:cNvSpPr>
          <p:nvPr>
            <p:ph sz="half" idx="4294967295"/>
          </p:nvPr>
        </p:nvSpPr>
        <p:spPr>
          <a:xfrm>
            <a:off x="0" y="3657600"/>
            <a:ext cx="9144000" cy="838200"/>
          </a:xfrm>
        </p:spPr>
        <p:txBody>
          <a:bodyPr>
            <a:normAutofit/>
          </a:bodyPr>
          <a:lstStyle/>
          <a:p>
            <a:pPr>
              <a:defRPr/>
            </a:pPr>
            <a:r>
              <a:rPr lang="en-US" sz="2200" dirty="0" smtClean="0">
                <a:solidFill>
                  <a:schemeClr val="accent6">
                    <a:lumMod val="75000"/>
                  </a:schemeClr>
                </a:solidFill>
              </a:rPr>
              <a:t>Ratings for </a:t>
            </a:r>
            <a:r>
              <a:rPr lang="en-US" sz="2400" dirty="0" smtClean="0">
                <a:solidFill>
                  <a:schemeClr val="accent6">
                    <a:lumMod val="75000"/>
                  </a:schemeClr>
                </a:solidFill>
              </a:rPr>
              <a:t>teachers </a:t>
            </a:r>
            <a:r>
              <a:rPr lang="en-US" sz="2400" dirty="0">
                <a:solidFill>
                  <a:schemeClr val="accent6">
                    <a:lumMod val="75000"/>
                  </a:schemeClr>
                </a:solidFill>
              </a:rPr>
              <a:t>that did not teach English Language Arts or mathematics last school </a:t>
            </a:r>
            <a:r>
              <a:rPr lang="en-US" sz="2400" dirty="0" smtClean="0">
                <a:solidFill>
                  <a:schemeClr val="accent6">
                    <a:lumMod val="75000"/>
                  </a:schemeClr>
                </a:solidFill>
              </a:rPr>
              <a:t>year </a:t>
            </a:r>
            <a:r>
              <a:rPr lang="en-US" sz="2200" dirty="0" smtClean="0">
                <a:solidFill>
                  <a:schemeClr val="accent6">
                    <a:lumMod val="75000"/>
                  </a:schemeClr>
                </a:solidFill>
              </a:rPr>
              <a:t>are based on the following scoring bands:</a:t>
            </a:r>
            <a:endParaRPr lang="en-US" sz="2200" dirty="0">
              <a:solidFill>
                <a:schemeClr val="accent6">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59028005"/>
              </p:ext>
            </p:extLst>
          </p:nvPr>
        </p:nvGraphicFramePr>
        <p:xfrm>
          <a:off x="1143000" y="1676400"/>
          <a:ext cx="4343400" cy="1854200"/>
        </p:xfrm>
        <a:graphic>
          <a:graphicData uri="http://schemas.openxmlformats.org/drawingml/2006/table">
            <a:tbl>
              <a:tblPr firstRow="1" bandRow="1">
                <a:tableStyleId>{8799B23B-EC83-4686-B30A-512413B5E67A}</a:tableStyleId>
              </a:tblPr>
              <a:tblGrid>
                <a:gridCol w="1491018"/>
                <a:gridCol w="2852382"/>
              </a:tblGrid>
              <a:tr h="370840">
                <a:tc>
                  <a:txBody>
                    <a:bodyPr/>
                    <a:lstStyle/>
                    <a:p>
                      <a:pPr algn="ctr"/>
                      <a:r>
                        <a:rPr lang="en-US" dirty="0" smtClean="0"/>
                        <a:t>EES Rating</a:t>
                      </a:r>
                      <a:endParaRPr lang="en-US" dirty="0"/>
                    </a:p>
                  </a:txBody>
                  <a:tcPr/>
                </a:tc>
                <a:tc>
                  <a:txBody>
                    <a:bodyPr/>
                    <a:lstStyle/>
                    <a:p>
                      <a:pPr algn="ctr"/>
                      <a:r>
                        <a:rPr lang="en-US" dirty="0" smtClean="0"/>
                        <a:t>Corresponding Range</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&gt;60</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&gt;30 and &lt;40</a:t>
                      </a:r>
                      <a:endParaRPr lang="en-US" dirty="0"/>
                    </a:p>
                  </a:txBody>
                  <a:tcPr/>
                </a:tc>
              </a:tr>
              <a:tr h="370840">
                <a:tc>
                  <a:txBody>
                    <a:bodyPr/>
                    <a:lstStyle/>
                    <a:p>
                      <a:pPr algn="ctr"/>
                      <a:r>
                        <a:rPr lang="en-US" dirty="0" smtClean="0"/>
                        <a:t>2</a:t>
                      </a:r>
                      <a:endParaRPr lang="en-US" dirty="0"/>
                    </a:p>
                  </a:txBody>
                  <a:tcP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tx1"/>
                          </a:solidFill>
                          <a:effectLst/>
                          <a:latin typeface="+mn-lt"/>
                          <a:ea typeface="+mn-ea"/>
                          <a:cs typeface="+mn-cs"/>
                        </a:rPr>
                        <a:t>40-60</a:t>
                      </a:r>
                    </a:p>
                  </a:txBody>
                  <a:tcPr/>
                </a:tc>
              </a:tr>
              <a:tr h="370840">
                <a:tc>
                  <a:txBody>
                    <a:bodyPr/>
                    <a:lstStyle/>
                    <a:p>
                      <a:pPr algn="ctr"/>
                      <a:r>
                        <a:rPr lang="en-US" dirty="0" smtClean="0"/>
                        <a:t>1</a:t>
                      </a:r>
                      <a:endParaRPr lang="en-US" dirty="0"/>
                    </a:p>
                  </a:txBody>
                  <a:tcPr/>
                </a:tc>
                <a:tc>
                  <a:txBody>
                    <a:bodyPr/>
                    <a:lstStyle/>
                    <a:p>
                      <a:pPr algn="ctr" rtl="0" eaLnBrk="1" fontAlgn="t" latinLnBrk="0" hangingPunct="1"/>
                      <a:r>
                        <a:rPr lang="en-US" sz="1800" b="0" i="0" u="none" strike="noStrike" kern="1200" dirty="0" smtClean="0">
                          <a:solidFill>
                            <a:schemeClr val="tx1"/>
                          </a:solidFill>
                          <a:effectLst/>
                          <a:latin typeface="+mn-lt"/>
                          <a:ea typeface="+mn-ea"/>
                          <a:cs typeface="+mn-cs"/>
                        </a:rPr>
                        <a:t>≤ 30</a:t>
                      </a: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99820788"/>
              </p:ext>
            </p:extLst>
          </p:nvPr>
        </p:nvGraphicFramePr>
        <p:xfrm>
          <a:off x="4038600" y="4495800"/>
          <a:ext cx="4267200" cy="1854200"/>
        </p:xfrm>
        <a:graphic>
          <a:graphicData uri="http://schemas.openxmlformats.org/drawingml/2006/table">
            <a:tbl>
              <a:tblPr firstRow="1" bandRow="1">
                <a:tableStyleId>{08FB837D-C827-4EFA-A057-4D05807E0F7C}</a:tableStyleId>
              </a:tblPr>
              <a:tblGrid>
                <a:gridCol w="1464861"/>
                <a:gridCol w="2802339"/>
              </a:tblGrid>
              <a:tr h="370840">
                <a:tc>
                  <a:txBody>
                    <a:bodyPr/>
                    <a:lstStyle/>
                    <a:p>
                      <a:pPr algn="ctr"/>
                      <a:r>
                        <a:rPr lang="en-US" dirty="0" smtClean="0"/>
                        <a:t>EES Rating</a:t>
                      </a:r>
                      <a:endParaRPr lang="en-US" dirty="0"/>
                    </a:p>
                  </a:txBody>
                  <a:tcPr/>
                </a:tc>
                <a:tc>
                  <a:txBody>
                    <a:bodyPr/>
                    <a:lstStyle/>
                    <a:p>
                      <a:pPr algn="ctr"/>
                      <a:r>
                        <a:rPr lang="en-US" dirty="0" smtClean="0"/>
                        <a:t>Corresponding Range</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&gt;57</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44-57</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&gt;39 and &lt;44</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 39</a:t>
                      </a:r>
                      <a:endParaRPr lang="en-US" dirty="0"/>
                    </a:p>
                  </a:txBody>
                  <a:tcPr/>
                </a:tc>
              </a:tr>
            </a:tbl>
          </a:graphicData>
        </a:graphic>
      </p:graphicFrame>
      <p:grpSp>
        <p:nvGrpSpPr>
          <p:cNvPr id="9" name="Group 8"/>
          <p:cNvGrpSpPr/>
          <p:nvPr/>
        </p:nvGrpSpPr>
        <p:grpSpPr>
          <a:xfrm>
            <a:off x="5838421" y="1809065"/>
            <a:ext cx="1752600" cy="1447800"/>
            <a:chOff x="6600421" y="1961465"/>
            <a:chExt cx="1752600" cy="1447800"/>
          </a:xfrm>
        </p:grpSpPr>
        <p:sp>
          <p:nvSpPr>
            <p:cNvPr id="4" name="5-Point Star 3"/>
            <p:cNvSpPr/>
            <p:nvPr/>
          </p:nvSpPr>
          <p:spPr>
            <a:xfrm rot="668842">
              <a:off x="6600421" y="1961465"/>
              <a:ext cx="1752600" cy="1447800"/>
            </a:xfrm>
            <a:prstGeom prst="star5">
              <a:avLst/>
            </a:prstGeom>
            <a:solidFill>
              <a:srgbClr val="008000">
                <a:alpha val="5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829021" y="2418665"/>
              <a:ext cx="1143000" cy="646331"/>
            </a:xfrm>
            <a:prstGeom prst="rect">
              <a:avLst/>
            </a:prstGeom>
            <a:noFill/>
            <a:ln>
              <a:noFill/>
            </a:ln>
          </p:spPr>
          <p:txBody>
            <a:bodyPr wrap="square" rtlCol="0">
              <a:spAutoFit/>
            </a:bodyPr>
            <a:lstStyle/>
            <a:p>
              <a:pPr algn="ctr"/>
              <a:r>
                <a:rPr lang="en-US" dirty="0" smtClean="0"/>
                <a:t>Grades 4-8</a:t>
              </a:r>
              <a:endParaRPr lang="en-US" dirty="0"/>
            </a:p>
          </p:txBody>
        </p:sp>
      </p:grpSp>
      <p:sp>
        <p:nvSpPr>
          <p:cNvPr id="10" name="Horizontal Scroll 9"/>
          <p:cNvSpPr/>
          <p:nvPr/>
        </p:nvSpPr>
        <p:spPr>
          <a:xfrm rot="20519773">
            <a:off x="2025091" y="4904705"/>
            <a:ext cx="1828800" cy="1066800"/>
          </a:xfrm>
          <a:prstGeom prst="horizontalScroll">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1" name="TextBox 10"/>
          <p:cNvSpPr txBox="1"/>
          <p:nvPr/>
        </p:nvSpPr>
        <p:spPr>
          <a:xfrm rot="20595870">
            <a:off x="2115212" y="5122915"/>
            <a:ext cx="1711844" cy="646331"/>
          </a:xfrm>
          <a:prstGeom prst="rect">
            <a:avLst/>
          </a:prstGeom>
          <a:noFill/>
        </p:spPr>
        <p:txBody>
          <a:bodyPr wrap="square" rtlCol="0">
            <a:spAutoFit/>
          </a:bodyPr>
          <a:lstStyle/>
          <a:p>
            <a:pPr algn="ctr"/>
            <a:r>
              <a:rPr lang="en-US" dirty="0" err="1" smtClean="0"/>
              <a:t>Schoolwide</a:t>
            </a:r>
            <a:r>
              <a:rPr lang="en-US" dirty="0" smtClean="0"/>
              <a:t> </a:t>
            </a:r>
          </a:p>
          <a:p>
            <a:pPr algn="ctr"/>
            <a:r>
              <a:rPr lang="en-US" dirty="0" smtClean="0"/>
              <a:t>ELA MGP</a:t>
            </a:r>
            <a:endParaRPr lang="en-US" dirty="0"/>
          </a:p>
        </p:txBody>
      </p:sp>
    </p:spTree>
    <p:extLst>
      <p:ext uri="{BB962C8B-B14F-4D97-AF65-F5344CB8AC3E}">
        <p14:creationId xmlns:p14="http://schemas.microsoft.com/office/powerpoint/2010/main" val="4240351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a:t>
            </a:r>
            <a:endParaRPr lang="en-US" dirty="0"/>
          </a:p>
        </p:txBody>
      </p:sp>
      <p:pic>
        <p:nvPicPr>
          <p:cNvPr id="1026" name="Picture 2" descr="C:\Documents and Settings\ohruser\Local Settings\Temporary Internet Files\Content.IE5\XBMAVHBL\MC900441498[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743429" y="1638528"/>
            <a:ext cx="3657143" cy="3657143"/>
          </a:xfrm>
        </p:spPr>
      </p:pic>
    </p:spTree>
    <p:extLst>
      <p:ext uri="{BB962C8B-B14F-4D97-AF65-F5344CB8AC3E}">
        <p14:creationId xmlns:p14="http://schemas.microsoft.com/office/powerpoint/2010/main" val="26099292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EES Uses Multiple Measures</a:t>
            </a:r>
            <a:endParaRPr lang="en-US" dirty="0"/>
          </a:p>
        </p:txBody>
      </p:sp>
      <p:grpSp>
        <p:nvGrpSpPr>
          <p:cNvPr id="19" name="Group 5"/>
          <p:cNvGrpSpPr/>
          <p:nvPr/>
        </p:nvGrpSpPr>
        <p:grpSpPr>
          <a:xfrm>
            <a:off x="2129021" y="5097780"/>
            <a:ext cx="4885959" cy="998220"/>
            <a:chOff x="2057400" y="5402580"/>
            <a:chExt cx="4885959" cy="998220"/>
          </a:xfrm>
          <a:scene3d>
            <a:camera prst="orthographicFront">
              <a:rot lat="0" lon="0" rev="0"/>
            </a:camera>
            <a:lightRig rig="contrasting" dir="t">
              <a:rot lat="0" lon="0" rev="7800000"/>
            </a:lightRig>
          </a:scene3d>
        </p:grpSpPr>
        <p:sp>
          <p:nvSpPr>
            <p:cNvPr id="20" name="Down Arrow 19"/>
            <p:cNvSpPr/>
            <p:nvPr/>
          </p:nvSpPr>
          <p:spPr>
            <a:xfrm>
              <a:off x="4160134" y="5402580"/>
              <a:ext cx="704850" cy="451104"/>
            </a:xfrm>
            <a:prstGeom prst="downArrow">
              <a:avLst/>
            </a:prstGeom>
            <a:ln>
              <a:noFill/>
            </a:ln>
            <a:effectLst/>
            <a:sp3d>
              <a:bevelT w="139700" h="139700"/>
            </a:sp3d>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1" name="Rounded Rectangle 20"/>
            <p:cNvSpPr/>
            <p:nvPr/>
          </p:nvSpPr>
          <p:spPr>
            <a:xfrm>
              <a:off x="2057400" y="5943600"/>
              <a:ext cx="4885959" cy="457200"/>
            </a:xfrm>
            <a:prstGeom prst="roundRect">
              <a:avLst/>
            </a:prstGeom>
            <a:solidFill>
              <a:schemeClr val="accent3">
                <a:lumMod val="60000"/>
                <a:lumOff val="40000"/>
              </a:schemeClr>
            </a:solidFill>
            <a:ln>
              <a:noFill/>
            </a:ln>
            <a:effectLst/>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chemeClr val="tx1"/>
                  </a:solidFill>
                </a:rPr>
                <a:t>Improved Student </a:t>
              </a:r>
              <a:r>
                <a:rPr lang="en-US" sz="2800" b="1" dirty="0" smtClean="0">
                  <a:solidFill>
                    <a:schemeClr val="tx1"/>
                  </a:solidFill>
                </a:rPr>
                <a:t>Outcomes</a:t>
              </a:r>
              <a:endParaRPr lang="en-US" sz="2800" b="1" dirty="0">
                <a:solidFill>
                  <a:schemeClr val="tx1"/>
                </a:solidFill>
              </a:endParaRPr>
            </a:p>
          </p:txBody>
        </p:sp>
      </p:grpSp>
      <p:sp>
        <p:nvSpPr>
          <p:cNvPr id="24" name="Freeform 23"/>
          <p:cNvSpPr/>
          <p:nvPr/>
        </p:nvSpPr>
        <p:spPr>
          <a:xfrm>
            <a:off x="2491747" y="4343400"/>
            <a:ext cx="4184865" cy="845820"/>
          </a:xfrm>
          <a:custGeom>
            <a:avLst/>
            <a:gdLst>
              <a:gd name="connsiteX0" fmla="*/ 0 w 3383280"/>
              <a:gd name="connsiteY0" fmla="*/ 0 h 845820"/>
              <a:gd name="connsiteX1" fmla="*/ 3383280 w 3383280"/>
              <a:gd name="connsiteY1" fmla="*/ 0 h 845820"/>
              <a:gd name="connsiteX2" fmla="*/ 3383280 w 3383280"/>
              <a:gd name="connsiteY2" fmla="*/ 845820 h 845820"/>
              <a:gd name="connsiteX3" fmla="*/ 0 w 3383280"/>
              <a:gd name="connsiteY3" fmla="*/ 845820 h 845820"/>
              <a:gd name="connsiteX4" fmla="*/ 0 w 3383280"/>
              <a:gd name="connsiteY4" fmla="*/ 0 h 845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280" h="845820">
                <a:moveTo>
                  <a:pt x="0" y="0"/>
                </a:moveTo>
                <a:lnTo>
                  <a:pt x="3383280" y="0"/>
                </a:lnTo>
                <a:lnTo>
                  <a:pt x="3383280" y="845820"/>
                </a:lnTo>
                <a:lnTo>
                  <a:pt x="0" y="8458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b="1" kern="1200" dirty="0" smtClean="0"/>
              <a:t>Educator Effectiveness Data</a:t>
            </a:r>
            <a:endParaRPr lang="en-US" sz="2600" b="1" kern="1200" dirty="0"/>
          </a:p>
        </p:txBody>
      </p:sp>
      <p:graphicFrame>
        <p:nvGraphicFramePr>
          <p:cNvPr id="25" name="Content Placeholder 4"/>
          <p:cNvGraphicFramePr>
            <a:graphicFrameLocks/>
          </p:cNvGraphicFramePr>
          <p:nvPr>
            <p:extLst>
              <p:ext uri="{D42A27DB-BD31-4B8C-83A1-F6EECF244321}">
                <p14:modId xmlns:p14="http://schemas.microsoft.com/office/powerpoint/2010/main" val="3451154727"/>
              </p:ext>
            </p:extLst>
          </p:nvPr>
        </p:nvGraphicFramePr>
        <p:xfrm>
          <a:off x="2438400" y="1123951"/>
          <a:ext cx="4267200" cy="3448049"/>
        </p:xfrm>
        <a:graphic>
          <a:graphicData uri="http://schemas.openxmlformats.org/drawingml/2006/chart">
            <c:chart xmlns:c="http://schemas.openxmlformats.org/drawingml/2006/chart" xmlns:r="http://schemas.openxmlformats.org/officeDocument/2006/relationships" r:id="rId3"/>
          </a:graphicData>
        </a:graphic>
      </p:graphicFrame>
      <p:grpSp>
        <p:nvGrpSpPr>
          <p:cNvPr id="26" name="Group 25"/>
          <p:cNvGrpSpPr/>
          <p:nvPr/>
        </p:nvGrpSpPr>
        <p:grpSpPr>
          <a:xfrm>
            <a:off x="381000" y="1403984"/>
            <a:ext cx="2537752" cy="3091815"/>
            <a:chOff x="228600" y="1447800"/>
            <a:chExt cx="2537752" cy="2940503"/>
          </a:xfrm>
        </p:grpSpPr>
        <p:sp>
          <p:nvSpPr>
            <p:cNvPr id="27" name="Right Arrow Callout 26"/>
            <p:cNvSpPr/>
            <p:nvPr/>
          </p:nvSpPr>
          <p:spPr>
            <a:xfrm>
              <a:off x="228600" y="1500323"/>
              <a:ext cx="2514600" cy="2887980"/>
            </a:xfrm>
            <a:prstGeom prst="rightArrowCallout">
              <a:avLst/>
            </a:prstGeom>
            <a:solidFill>
              <a:srgbClr val="7BCF5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20" tIns="45709" rIns="91420" bIns="45709" spcCol="0" rtlCol="0" anchor="ctr"/>
            <a:lstStyle/>
            <a:p>
              <a:pPr algn="ctr"/>
              <a:r>
                <a:rPr lang="en-US" sz="1600" dirty="0" smtClean="0">
                  <a:solidFill>
                    <a:schemeClr val="bg1"/>
                  </a:solidFill>
                </a:rPr>
                <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r>
                <a:rPr lang="en-US" sz="1600" dirty="0" smtClean="0">
                  <a:solidFill>
                    <a:schemeClr val="bg1"/>
                  </a:solidFill>
                </a:rPr>
                <a:t/>
              </a:r>
              <a:br>
                <a:rPr lang="en-US" sz="1600" dirty="0" smtClean="0">
                  <a:solidFill>
                    <a:schemeClr val="bg1"/>
                  </a:solidFill>
                </a:rPr>
              </a:br>
              <a:endParaRPr lang="en-US" sz="1600" dirty="0" smtClean="0">
                <a:solidFill>
                  <a:schemeClr val="bg1"/>
                </a:solidFill>
              </a:endParaRPr>
            </a:p>
            <a:p>
              <a:pPr algn="ctr"/>
              <a:r>
                <a:rPr lang="en-US" sz="1600" dirty="0" smtClean="0">
                  <a:solidFill>
                    <a:schemeClr val="bg1"/>
                  </a:solidFill>
                </a:rPr>
                <a:t/>
              </a:r>
              <a:br>
                <a:rPr lang="en-US" sz="1600" dirty="0" smtClean="0">
                  <a:solidFill>
                    <a:schemeClr val="bg1"/>
                  </a:solidFill>
                </a:rPr>
              </a:br>
              <a:r>
                <a:rPr lang="en-US" sz="1600" dirty="0" smtClean="0">
                  <a:solidFill>
                    <a:schemeClr val="bg1"/>
                  </a:solidFill>
                </a:rPr>
                <a:t>Hawaii Growth Model</a:t>
              </a:r>
              <a:endParaRPr lang="en-US" sz="1600" dirty="0">
                <a:solidFill>
                  <a:schemeClr val="bg1"/>
                </a:solidFill>
              </a:endParaRPr>
            </a:p>
          </p:txBody>
        </p:sp>
        <p:pic>
          <p:nvPicPr>
            <p:cNvPr id="2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55" b="50000"/>
            <a:stretch/>
          </p:blipFill>
          <p:spPr bwMode="auto">
            <a:xfrm>
              <a:off x="228600" y="1447800"/>
              <a:ext cx="253775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9" name="Group 28"/>
          <p:cNvGrpSpPr/>
          <p:nvPr/>
        </p:nvGrpSpPr>
        <p:grpSpPr>
          <a:xfrm>
            <a:off x="6232342" y="1360169"/>
            <a:ext cx="2530658" cy="3135631"/>
            <a:chOff x="6006987" y="1276349"/>
            <a:chExt cx="2530658" cy="3135631"/>
          </a:xfrm>
        </p:grpSpPr>
        <p:sp>
          <p:nvSpPr>
            <p:cNvPr id="30" name="Left Arrow Callout 29"/>
            <p:cNvSpPr/>
            <p:nvPr/>
          </p:nvSpPr>
          <p:spPr>
            <a:xfrm>
              <a:off x="6023044" y="1276350"/>
              <a:ext cx="2514600" cy="3135630"/>
            </a:xfrm>
            <a:prstGeom prst="leftArrowCallout">
              <a:avLst/>
            </a:prstGeom>
            <a:solidFill>
              <a:srgbClr val="0070C0"/>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t>Observation / Working Portfolio</a:t>
              </a:r>
              <a:endParaRPr lang="en-US" dirty="0"/>
            </a:p>
          </p:txBody>
        </p:sp>
        <p:pic>
          <p:nvPicPr>
            <p:cNvPr id="31"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6006987" y="1276349"/>
              <a:ext cx="2530658" cy="1567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2" name="Rectangle 31"/>
          <p:cNvSpPr/>
          <p:nvPr/>
        </p:nvSpPr>
        <p:spPr>
          <a:xfrm>
            <a:off x="381000" y="3276600"/>
            <a:ext cx="16002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42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dirty="0" smtClean="0"/>
              <a:t>Questions Answered by </a:t>
            </a:r>
            <a:br>
              <a:rPr lang="en-US" dirty="0" smtClean="0"/>
            </a:br>
            <a:r>
              <a:rPr lang="en-US" dirty="0" smtClean="0"/>
              <a:t>Student Growth Percentile (SGP)</a:t>
            </a:r>
            <a:endParaRPr lang="en-US" dirty="0"/>
          </a:p>
        </p:txBody>
      </p:sp>
      <p:grpSp>
        <p:nvGrpSpPr>
          <p:cNvPr id="3" name="Group 6"/>
          <p:cNvGrpSpPr/>
          <p:nvPr/>
        </p:nvGrpSpPr>
        <p:grpSpPr>
          <a:xfrm>
            <a:off x="79009" y="1467488"/>
            <a:ext cx="8985980" cy="4456423"/>
            <a:chOff x="79009" y="1467488"/>
            <a:chExt cx="8985980" cy="4456423"/>
          </a:xfrm>
        </p:grpSpPr>
        <p:sp>
          <p:nvSpPr>
            <p:cNvPr id="8" name="Freeform 7"/>
            <p:cNvSpPr/>
            <p:nvPr/>
          </p:nvSpPr>
          <p:spPr>
            <a:xfrm>
              <a:off x="79009" y="1467488"/>
              <a:ext cx="2739628" cy="1081360"/>
            </a:xfrm>
            <a:custGeom>
              <a:avLst/>
              <a:gdLst>
                <a:gd name="connsiteX0" fmla="*/ 0 w 2739628"/>
                <a:gd name="connsiteY0" fmla="*/ 0 h 1081360"/>
                <a:gd name="connsiteX1" fmla="*/ 2739628 w 2739628"/>
                <a:gd name="connsiteY1" fmla="*/ 0 h 1081360"/>
                <a:gd name="connsiteX2" fmla="*/ 2739628 w 2739628"/>
                <a:gd name="connsiteY2" fmla="*/ 1081360 h 1081360"/>
                <a:gd name="connsiteX3" fmla="*/ 0 w 2739628"/>
                <a:gd name="connsiteY3" fmla="*/ 1081360 h 1081360"/>
                <a:gd name="connsiteX4" fmla="*/ 0 w 2739628"/>
                <a:gd name="connsiteY4" fmla="*/ 0 h 1081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081360">
                  <a:moveTo>
                    <a:pt x="0" y="0"/>
                  </a:moveTo>
                  <a:lnTo>
                    <a:pt x="2739628" y="0"/>
                  </a:lnTo>
                  <a:lnTo>
                    <a:pt x="2739628" y="1081360"/>
                  </a:lnTo>
                  <a:lnTo>
                    <a:pt x="0" y="108136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4000" b="1" kern="1200" dirty="0" smtClean="0"/>
                <a:t>What is?</a:t>
              </a:r>
              <a:endParaRPr lang="en-US" sz="4000" b="1" kern="1200" dirty="0"/>
            </a:p>
          </p:txBody>
        </p:sp>
        <p:sp>
          <p:nvSpPr>
            <p:cNvPr id="9" name="Freeform 8"/>
            <p:cNvSpPr/>
            <p:nvPr/>
          </p:nvSpPr>
          <p:spPr>
            <a:xfrm>
              <a:off x="79009" y="2548848"/>
              <a:ext cx="2739628" cy="3375063"/>
            </a:xfrm>
            <a:custGeom>
              <a:avLst/>
              <a:gdLst>
                <a:gd name="connsiteX0" fmla="*/ 0 w 2739628"/>
                <a:gd name="connsiteY0" fmla="*/ 0 h 3375063"/>
                <a:gd name="connsiteX1" fmla="*/ 2739628 w 2739628"/>
                <a:gd name="connsiteY1" fmla="*/ 0 h 3375063"/>
                <a:gd name="connsiteX2" fmla="*/ 2739628 w 2739628"/>
                <a:gd name="connsiteY2" fmla="*/ 3375063 h 3375063"/>
                <a:gd name="connsiteX3" fmla="*/ 0 w 2739628"/>
                <a:gd name="connsiteY3" fmla="*/ 3375063 h 3375063"/>
                <a:gd name="connsiteX4" fmla="*/ 0 w 2739628"/>
                <a:gd name="connsiteY4" fmla="*/ 0 h 337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3375063">
                  <a:moveTo>
                    <a:pt x="0" y="0"/>
                  </a:moveTo>
                  <a:lnTo>
                    <a:pt x="2739628" y="0"/>
                  </a:lnTo>
                  <a:lnTo>
                    <a:pt x="2739628" y="3375063"/>
                  </a:lnTo>
                  <a:lnTo>
                    <a:pt x="0" y="3375063"/>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1" algn="ctr" defTabSz="1333500">
                <a:lnSpc>
                  <a:spcPct val="90000"/>
                </a:lnSpc>
                <a:spcBef>
                  <a:spcPct val="0"/>
                </a:spcBef>
                <a:spcAft>
                  <a:spcPct val="15000"/>
                </a:spcAft>
              </a:pPr>
              <a:r>
                <a:rPr lang="en-US" sz="3200" b="1" kern="1200" dirty="0" smtClean="0"/>
                <a:t>How much growth did a student make since last tested?</a:t>
              </a:r>
              <a:endParaRPr lang="en-US" sz="3200" b="1" kern="1200" dirty="0"/>
            </a:p>
          </p:txBody>
        </p:sp>
        <p:sp>
          <p:nvSpPr>
            <p:cNvPr id="10" name="Freeform 9"/>
            <p:cNvSpPr/>
            <p:nvPr/>
          </p:nvSpPr>
          <p:spPr>
            <a:xfrm>
              <a:off x="3202185" y="1467488"/>
              <a:ext cx="2739628" cy="1081360"/>
            </a:xfrm>
            <a:custGeom>
              <a:avLst/>
              <a:gdLst>
                <a:gd name="connsiteX0" fmla="*/ 0 w 2739628"/>
                <a:gd name="connsiteY0" fmla="*/ 0 h 1081360"/>
                <a:gd name="connsiteX1" fmla="*/ 2739628 w 2739628"/>
                <a:gd name="connsiteY1" fmla="*/ 0 h 1081360"/>
                <a:gd name="connsiteX2" fmla="*/ 2739628 w 2739628"/>
                <a:gd name="connsiteY2" fmla="*/ 1081360 h 1081360"/>
                <a:gd name="connsiteX3" fmla="*/ 0 w 2739628"/>
                <a:gd name="connsiteY3" fmla="*/ 1081360 h 1081360"/>
                <a:gd name="connsiteX4" fmla="*/ 0 w 2739628"/>
                <a:gd name="connsiteY4" fmla="*/ 0 h 1081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081360">
                  <a:moveTo>
                    <a:pt x="0" y="0"/>
                  </a:moveTo>
                  <a:lnTo>
                    <a:pt x="2739628" y="0"/>
                  </a:lnTo>
                  <a:lnTo>
                    <a:pt x="2739628" y="1081360"/>
                  </a:lnTo>
                  <a:lnTo>
                    <a:pt x="0" y="108136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4000" b="1" kern="1200" dirty="0" smtClean="0"/>
                <a:t>What should be?</a:t>
              </a:r>
              <a:endParaRPr lang="en-US" sz="4000" b="1" kern="1200" dirty="0"/>
            </a:p>
          </p:txBody>
        </p:sp>
        <p:sp>
          <p:nvSpPr>
            <p:cNvPr id="11" name="Freeform 10"/>
            <p:cNvSpPr/>
            <p:nvPr/>
          </p:nvSpPr>
          <p:spPr>
            <a:xfrm>
              <a:off x="3202185" y="2548848"/>
              <a:ext cx="2739628" cy="3375063"/>
            </a:xfrm>
            <a:custGeom>
              <a:avLst/>
              <a:gdLst>
                <a:gd name="connsiteX0" fmla="*/ 0 w 2739628"/>
                <a:gd name="connsiteY0" fmla="*/ 0 h 3375063"/>
                <a:gd name="connsiteX1" fmla="*/ 2739628 w 2739628"/>
                <a:gd name="connsiteY1" fmla="*/ 0 h 3375063"/>
                <a:gd name="connsiteX2" fmla="*/ 2739628 w 2739628"/>
                <a:gd name="connsiteY2" fmla="*/ 3375063 h 3375063"/>
                <a:gd name="connsiteX3" fmla="*/ 0 w 2739628"/>
                <a:gd name="connsiteY3" fmla="*/ 3375063 h 3375063"/>
                <a:gd name="connsiteX4" fmla="*/ 0 w 2739628"/>
                <a:gd name="connsiteY4" fmla="*/ 0 h 337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3375063">
                  <a:moveTo>
                    <a:pt x="0" y="0"/>
                  </a:moveTo>
                  <a:lnTo>
                    <a:pt x="2739628" y="0"/>
                  </a:lnTo>
                  <a:lnTo>
                    <a:pt x="2739628" y="3375063"/>
                  </a:lnTo>
                  <a:lnTo>
                    <a:pt x="0" y="3375063"/>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1" algn="ctr" defTabSz="1333500">
                <a:lnSpc>
                  <a:spcPct val="90000"/>
                </a:lnSpc>
                <a:spcBef>
                  <a:spcPct val="0"/>
                </a:spcBef>
                <a:spcAft>
                  <a:spcPct val="15000"/>
                </a:spcAft>
              </a:pPr>
              <a:r>
                <a:rPr lang="en-US" sz="3200" b="1" kern="1200" dirty="0" smtClean="0"/>
                <a:t>How much growth </a:t>
              </a:r>
              <a:r>
                <a:rPr lang="en-US" sz="3200" b="1" dirty="0" smtClean="0"/>
                <a:t>would be</a:t>
              </a:r>
              <a:r>
                <a:rPr lang="en-US" sz="3200" b="1" kern="1200" dirty="0" smtClean="0"/>
                <a:t> enough for a student to meet proficiency standards?</a:t>
              </a:r>
              <a:endParaRPr lang="en-US" sz="3200" b="1" kern="1200" dirty="0"/>
            </a:p>
          </p:txBody>
        </p:sp>
        <p:sp>
          <p:nvSpPr>
            <p:cNvPr id="12" name="Freeform 11"/>
            <p:cNvSpPr/>
            <p:nvPr/>
          </p:nvSpPr>
          <p:spPr>
            <a:xfrm>
              <a:off x="6325361" y="1467488"/>
              <a:ext cx="2739628" cy="1081360"/>
            </a:xfrm>
            <a:custGeom>
              <a:avLst/>
              <a:gdLst>
                <a:gd name="connsiteX0" fmla="*/ 0 w 2739628"/>
                <a:gd name="connsiteY0" fmla="*/ 0 h 1081360"/>
                <a:gd name="connsiteX1" fmla="*/ 2739628 w 2739628"/>
                <a:gd name="connsiteY1" fmla="*/ 0 h 1081360"/>
                <a:gd name="connsiteX2" fmla="*/ 2739628 w 2739628"/>
                <a:gd name="connsiteY2" fmla="*/ 1081360 h 1081360"/>
                <a:gd name="connsiteX3" fmla="*/ 0 w 2739628"/>
                <a:gd name="connsiteY3" fmla="*/ 1081360 h 1081360"/>
                <a:gd name="connsiteX4" fmla="*/ 0 w 2739628"/>
                <a:gd name="connsiteY4" fmla="*/ 0 h 1081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1081360">
                  <a:moveTo>
                    <a:pt x="0" y="0"/>
                  </a:moveTo>
                  <a:lnTo>
                    <a:pt x="2739628" y="0"/>
                  </a:lnTo>
                  <a:lnTo>
                    <a:pt x="2739628" y="1081360"/>
                  </a:lnTo>
                  <a:lnTo>
                    <a:pt x="0" y="108136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4000" b="1" kern="1200" dirty="0" smtClean="0"/>
                <a:t>What could be?</a:t>
              </a:r>
              <a:endParaRPr lang="en-US" sz="4000" b="1" kern="1200" dirty="0"/>
            </a:p>
          </p:txBody>
        </p:sp>
        <p:sp>
          <p:nvSpPr>
            <p:cNvPr id="13" name="Freeform 12"/>
            <p:cNvSpPr/>
            <p:nvPr/>
          </p:nvSpPr>
          <p:spPr>
            <a:xfrm>
              <a:off x="6325361" y="2548848"/>
              <a:ext cx="2739628" cy="3375063"/>
            </a:xfrm>
            <a:custGeom>
              <a:avLst/>
              <a:gdLst>
                <a:gd name="connsiteX0" fmla="*/ 0 w 2739628"/>
                <a:gd name="connsiteY0" fmla="*/ 0 h 3375063"/>
                <a:gd name="connsiteX1" fmla="*/ 2739628 w 2739628"/>
                <a:gd name="connsiteY1" fmla="*/ 0 h 3375063"/>
                <a:gd name="connsiteX2" fmla="*/ 2739628 w 2739628"/>
                <a:gd name="connsiteY2" fmla="*/ 3375063 h 3375063"/>
                <a:gd name="connsiteX3" fmla="*/ 0 w 2739628"/>
                <a:gd name="connsiteY3" fmla="*/ 3375063 h 3375063"/>
                <a:gd name="connsiteX4" fmla="*/ 0 w 2739628"/>
                <a:gd name="connsiteY4" fmla="*/ 0 h 3375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9628" h="3375063">
                  <a:moveTo>
                    <a:pt x="0" y="0"/>
                  </a:moveTo>
                  <a:lnTo>
                    <a:pt x="2739628" y="0"/>
                  </a:lnTo>
                  <a:lnTo>
                    <a:pt x="2739628" y="3375063"/>
                  </a:lnTo>
                  <a:lnTo>
                    <a:pt x="0" y="3375063"/>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t" anchorCtr="0">
              <a:noAutofit/>
            </a:bodyPr>
            <a:lstStyle/>
            <a:p>
              <a:pPr marL="0" lvl="1" algn="ctr" defTabSz="1333500">
                <a:lnSpc>
                  <a:spcPct val="90000"/>
                </a:lnSpc>
                <a:spcBef>
                  <a:spcPct val="0"/>
                </a:spcBef>
                <a:spcAft>
                  <a:spcPct val="15000"/>
                </a:spcAft>
              </a:pPr>
              <a:r>
                <a:rPr lang="en-US" sz="3200" b="1" kern="1200" dirty="0" smtClean="0"/>
                <a:t>How much growth has been made by students with similar score histories?</a:t>
              </a:r>
              <a:endParaRPr lang="en-US" sz="3200" b="1" kern="1200" dirty="0"/>
            </a:p>
          </p:txBody>
        </p:sp>
      </p:grpSp>
    </p:spTree>
    <p:extLst>
      <p:ext uri="{BB962C8B-B14F-4D97-AF65-F5344CB8AC3E}">
        <p14:creationId xmlns:p14="http://schemas.microsoft.com/office/powerpoint/2010/main" val="33220924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r>
              <a:rPr lang="en-US" dirty="0" smtClean="0"/>
              <a:t>Video: What is Growth?</a:t>
            </a:r>
            <a:endParaRPr lang="en-US" dirty="0"/>
          </a:p>
        </p:txBody>
      </p:sp>
      <p:sp>
        <p:nvSpPr>
          <p:cNvPr id="4" name="Content Placeholder 3"/>
          <p:cNvSpPr>
            <a:spLocks noGrp="1"/>
          </p:cNvSpPr>
          <p:nvPr>
            <p:ph idx="1"/>
          </p:nvPr>
        </p:nvSpPr>
        <p:spPr/>
        <p:txBody>
          <a:bodyPr/>
          <a:lstStyle/>
          <a:p>
            <a:r>
              <a:rPr lang="en-US" dirty="0" smtClean="0">
                <a:hlinkClick r:id="rId3"/>
              </a:rPr>
              <a:t>http://vimeo.com/47277588</a:t>
            </a:r>
            <a:endParaRPr lang="en-US" dirty="0"/>
          </a:p>
        </p:txBody>
      </p:sp>
      <p:sp>
        <p:nvSpPr>
          <p:cNvPr id="2" name="Date Placeholder 1"/>
          <p:cNvSpPr>
            <a:spLocks noGrp="1"/>
          </p:cNvSpPr>
          <p:nvPr>
            <p:ph type="dt" sz="half" idx="4294967295"/>
          </p:nvPr>
        </p:nvSpPr>
        <p:spPr>
          <a:xfrm>
            <a:off x="8153401" y="6466545"/>
            <a:ext cx="990600" cy="217626"/>
          </a:xfrm>
          <a:prstGeom prst="rect">
            <a:avLst/>
          </a:prstGeom>
        </p:spPr>
        <p:txBody>
          <a:bodyPr/>
          <a:lstStyle/>
          <a:p>
            <a:fld id="{2FB13E6B-58BC-437A-A21E-1FC7BB71B2DE}" type="datetime1">
              <a:rPr lang="en-US" smtClean="0"/>
              <a:t>8/10/15</a:t>
            </a:fld>
            <a:endParaRPr lang="en-US"/>
          </a:p>
        </p:txBody>
      </p:sp>
      <p:sp>
        <p:nvSpPr>
          <p:cNvPr id="3" name="Slide Number Placeholder 2"/>
          <p:cNvSpPr>
            <a:spLocks noGrp="1"/>
          </p:cNvSpPr>
          <p:nvPr>
            <p:ph type="sldNum" sz="quarter" idx="4294967295"/>
          </p:nvPr>
        </p:nvSpPr>
        <p:spPr>
          <a:xfrm>
            <a:off x="0" y="6646178"/>
            <a:ext cx="457200" cy="228600"/>
          </a:xfrm>
          <a:prstGeom prst="rect">
            <a:avLst/>
          </a:prstGeom>
        </p:spPr>
        <p:txBody>
          <a:bodyPr/>
          <a:lstStyle/>
          <a:p>
            <a:fld id="{541A53A7-FDE6-45D4-AD00-FE651DECC0D4}" type="slidenum">
              <a:rPr lang="en-US" smtClean="0"/>
              <a:pPr/>
              <a:t>4</a:t>
            </a:fld>
            <a:endParaRPr lang="en-US" dirty="0"/>
          </a:p>
        </p:txBody>
      </p:sp>
    </p:spTree>
    <p:extLst>
      <p:ext uri="{BB962C8B-B14F-4D97-AF65-F5344CB8AC3E}">
        <p14:creationId xmlns:p14="http://schemas.microsoft.com/office/powerpoint/2010/main" val="25995325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r>
              <a:rPr lang="en-US" smtClean="0"/>
              <a:t>Video: What is Growth?</a:t>
            </a:r>
            <a:endParaRPr lang="en-US" dirty="0"/>
          </a:p>
        </p:txBody>
      </p:sp>
      <p:sp>
        <p:nvSpPr>
          <p:cNvPr id="23555" name="Content Placeholder 2"/>
          <p:cNvSpPr>
            <a:spLocks noGrp="1"/>
          </p:cNvSpPr>
          <p:nvPr>
            <p:ph idx="1"/>
          </p:nvPr>
        </p:nvSpPr>
        <p:spPr/>
        <p:txBody>
          <a:bodyPr>
            <a:normAutofit/>
          </a:bodyPr>
          <a:lstStyle/>
          <a:p>
            <a:pPr marL="0" indent="0">
              <a:buNone/>
            </a:pPr>
            <a:r>
              <a:rPr lang="en-US" dirty="0" smtClean="0"/>
              <a:t>Answer the following questions:</a:t>
            </a:r>
          </a:p>
          <a:p>
            <a:r>
              <a:rPr lang="en-US" dirty="0"/>
              <a:t>What are the fundamental</a:t>
            </a:r>
            <a:br>
              <a:rPr lang="en-US" dirty="0"/>
            </a:br>
            <a:r>
              <a:rPr lang="en-US" dirty="0"/>
              <a:t>differences between looking at proficiency vs. looking at growth?</a:t>
            </a:r>
          </a:p>
          <a:p>
            <a:r>
              <a:rPr lang="en-US" dirty="0" smtClean="0"/>
              <a:t>What does a growth percentile tell us?</a:t>
            </a:r>
          </a:p>
        </p:txBody>
      </p:sp>
      <p:pic>
        <p:nvPicPr>
          <p:cNvPr id="45060" name="Picture 5" descr="C:\Documents and Settings\kdyer\Local Settings\Temporary Internet Files\Content.IE5\ACSUAZKQ\MCj04338650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533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2408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grpSp>
        <p:nvGrpSpPr>
          <p:cNvPr id="183" name="Shape 183"/>
          <p:cNvGrpSpPr/>
          <p:nvPr/>
        </p:nvGrpSpPr>
        <p:grpSpPr>
          <a:xfrm>
            <a:off x="-60325" y="-30160"/>
            <a:ext cx="9264650" cy="1189037"/>
            <a:chOff x="-60325" y="-30160"/>
            <a:chExt cx="9264650" cy="1189037"/>
          </a:xfrm>
        </p:grpSpPr>
        <p:pic>
          <p:nvPicPr>
            <p:cNvPr id="184" name="Shape 184"/>
            <p:cNvPicPr preferRelativeResize="0"/>
            <p:nvPr/>
          </p:nvPicPr>
          <p:blipFill rotWithShape="1">
            <a:blip r:embed="rId3">
              <a:alphaModFix/>
            </a:blip>
            <a:srcRect/>
            <a:stretch/>
          </p:blipFill>
          <p:spPr>
            <a:xfrm>
              <a:off x="-60325" y="-30160"/>
              <a:ext cx="9264650" cy="1189037"/>
            </a:xfrm>
            <a:prstGeom prst="rect">
              <a:avLst/>
            </a:prstGeom>
            <a:noFill/>
            <a:ln>
              <a:noFill/>
            </a:ln>
          </p:spPr>
        </p:pic>
        <p:sp>
          <p:nvSpPr>
            <p:cNvPr id="185" name="Shape 185"/>
            <p:cNvSpPr txBox="1"/>
            <p:nvPr/>
          </p:nvSpPr>
          <p:spPr>
            <a:xfrm>
              <a:off x="0" y="0"/>
              <a:ext cx="9144000" cy="104933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1" i="0" u="none" strike="noStrike" cap="none" baseline="0">
                  <a:solidFill>
                    <a:schemeClr val="lt1"/>
                  </a:solidFill>
                  <a:latin typeface="Calibri"/>
                  <a:ea typeface="Calibri"/>
                  <a:cs typeface="Calibri"/>
                  <a:sym typeface="Calibri"/>
                  <a:rtl val="0"/>
                </a:rPr>
                <a:t>2015 Smarter Balanced Achievement Results</a:t>
              </a:r>
            </a:p>
          </p:txBody>
        </p:sp>
      </p:grpSp>
      <p:sp>
        <p:nvSpPr>
          <p:cNvPr id="186" name="Shape 186"/>
          <p:cNvSpPr txBox="1"/>
          <p:nvPr/>
        </p:nvSpPr>
        <p:spPr>
          <a:xfrm>
            <a:off x="0" y="6646860"/>
            <a:ext cx="457200" cy="228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800" b="0" i="0" u="none" strike="noStrike" cap="none" baseline="0">
                <a:solidFill>
                  <a:schemeClr val="dk1"/>
                </a:solidFill>
                <a:latin typeface="Calibri"/>
                <a:ea typeface="Calibri"/>
                <a:cs typeface="Calibri"/>
                <a:sym typeface="Calibri"/>
                <a:rtl val="0"/>
              </a:rPr>
              <a:t>6</a:t>
            </a:fld>
            <a:endParaRPr lang="en-US" sz="1800" b="0" i="0" u="none" strike="noStrike" cap="none" baseline="0">
              <a:solidFill>
                <a:schemeClr val="dk1"/>
              </a:solidFill>
              <a:latin typeface="Calibri"/>
              <a:ea typeface="Calibri"/>
              <a:cs typeface="Calibri"/>
              <a:sym typeface="Calibri"/>
              <a:rtl val="0"/>
            </a:endParaRPr>
          </a:p>
        </p:txBody>
      </p:sp>
      <p:pic>
        <p:nvPicPr>
          <p:cNvPr id="187" name="Shape 187"/>
          <p:cNvPicPr preferRelativeResize="0"/>
          <p:nvPr/>
        </p:nvPicPr>
        <p:blipFill rotWithShape="1">
          <a:blip r:embed="rId4">
            <a:alphaModFix/>
          </a:blip>
          <a:srcRect/>
          <a:stretch/>
        </p:blipFill>
        <p:spPr>
          <a:xfrm>
            <a:off x="317248" y="1133475"/>
            <a:ext cx="1012825" cy="4968875"/>
          </a:xfrm>
          <a:prstGeom prst="rect">
            <a:avLst/>
          </a:prstGeom>
          <a:noFill/>
          <a:ln>
            <a:noFill/>
          </a:ln>
        </p:spPr>
      </p:pic>
      <p:sp>
        <p:nvSpPr>
          <p:cNvPr id="188" name="Shape 188"/>
          <p:cNvSpPr txBox="1"/>
          <p:nvPr/>
        </p:nvSpPr>
        <p:spPr>
          <a:xfrm>
            <a:off x="3267075" y="1639885"/>
            <a:ext cx="5178425" cy="1816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Here is a hypothetical 4</a:t>
            </a:r>
            <a:r>
              <a:rPr lang="en-US" sz="2800" b="0" i="0" u="none" strike="noStrike" cap="none" baseline="30000">
                <a:solidFill>
                  <a:schemeClr val="dk1"/>
                </a:solidFill>
                <a:latin typeface="Calibri"/>
                <a:ea typeface="Calibri"/>
                <a:cs typeface="Calibri"/>
                <a:sym typeface="Calibri"/>
                <a:rtl val="0"/>
              </a:rPr>
              <a:t>th</a:t>
            </a:r>
            <a:r>
              <a:rPr lang="en-US" sz="2800" b="0" i="0" u="none" strike="noStrike" cap="none" baseline="0">
                <a:solidFill>
                  <a:schemeClr val="dk1"/>
                </a:solidFill>
                <a:latin typeface="Calibri"/>
                <a:ea typeface="Calibri"/>
                <a:cs typeface="Calibri"/>
                <a:sym typeface="Calibri"/>
                <a:rtl val="0"/>
              </a:rPr>
              <a:t> Grade classroom SBA Math results,  which students are performing the best in this classroom?  </a:t>
            </a:r>
          </a:p>
        </p:txBody>
      </p:sp>
      <p:sp>
        <p:nvSpPr>
          <p:cNvPr id="189" name="Shape 189"/>
          <p:cNvSpPr txBox="1"/>
          <p:nvPr/>
        </p:nvSpPr>
        <p:spPr>
          <a:xfrm>
            <a:off x="3262059" y="3957637"/>
            <a:ext cx="5348540" cy="1384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baseline="0">
                <a:solidFill>
                  <a:schemeClr val="dk1"/>
                </a:solidFill>
                <a:latin typeface="Calibri"/>
                <a:ea typeface="Calibri"/>
                <a:cs typeface="Calibri"/>
                <a:sym typeface="Calibri"/>
                <a:rtl val="0"/>
              </a:rPr>
              <a:t>Which students are doing the best?  Which students would be in need of extra help?  </a:t>
            </a:r>
          </a:p>
        </p:txBody>
      </p:sp>
      <p:sp>
        <p:nvSpPr>
          <p:cNvPr id="190" name="Shape 190"/>
          <p:cNvSpPr txBox="1"/>
          <p:nvPr/>
        </p:nvSpPr>
        <p:spPr>
          <a:xfrm>
            <a:off x="1277037" y="5450953"/>
            <a:ext cx="743547"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 2300</a:t>
            </a:r>
          </a:p>
        </p:txBody>
      </p:sp>
      <p:cxnSp>
        <p:nvCxnSpPr>
          <p:cNvPr id="191" name="Shape 191"/>
          <p:cNvCxnSpPr/>
          <p:nvPr/>
        </p:nvCxnSpPr>
        <p:spPr>
          <a:xfrm>
            <a:off x="2364935" y="1271586"/>
            <a:ext cx="0" cy="4724398"/>
          </a:xfrm>
          <a:prstGeom prst="straightConnector1">
            <a:avLst/>
          </a:prstGeom>
          <a:noFill/>
          <a:ln w="9525" cap="flat" cmpd="sng">
            <a:solidFill>
              <a:srgbClr val="4A7EBB"/>
            </a:solidFill>
            <a:prstDash val="solid"/>
            <a:miter/>
            <a:headEnd type="none" w="med" len="med"/>
            <a:tailEnd type="none" w="med" len="med"/>
          </a:ln>
        </p:spPr>
      </p:cxnSp>
      <p:sp>
        <p:nvSpPr>
          <p:cNvPr id="192" name="Shape 192"/>
          <p:cNvSpPr txBox="1"/>
          <p:nvPr/>
        </p:nvSpPr>
        <p:spPr>
          <a:xfrm>
            <a:off x="1345711" y="1699084"/>
            <a:ext cx="694254"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2600</a:t>
            </a:r>
          </a:p>
        </p:txBody>
      </p:sp>
      <p:sp>
        <p:nvSpPr>
          <p:cNvPr id="193" name="Shape 193"/>
          <p:cNvSpPr txBox="1"/>
          <p:nvPr/>
        </p:nvSpPr>
        <p:spPr>
          <a:xfrm>
            <a:off x="1330074" y="3226347"/>
            <a:ext cx="778017"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tl val="0"/>
              </a:rPr>
              <a:t>2450</a:t>
            </a:r>
          </a:p>
        </p:txBody>
      </p:sp>
      <p:sp>
        <p:nvSpPr>
          <p:cNvPr id="194" name="Shape 194"/>
          <p:cNvSpPr txBox="1"/>
          <p:nvPr/>
        </p:nvSpPr>
        <p:spPr>
          <a:xfrm>
            <a:off x="1291798" y="4052385"/>
            <a:ext cx="723867"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 2400</a:t>
            </a:r>
          </a:p>
        </p:txBody>
      </p:sp>
      <p:sp>
        <p:nvSpPr>
          <p:cNvPr id="195" name="Shape 195"/>
          <p:cNvSpPr txBox="1"/>
          <p:nvPr/>
        </p:nvSpPr>
        <p:spPr>
          <a:xfrm>
            <a:off x="1291798" y="4802096"/>
            <a:ext cx="705592"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 2350</a:t>
            </a:r>
          </a:p>
        </p:txBody>
      </p:sp>
      <p:cxnSp>
        <p:nvCxnSpPr>
          <p:cNvPr id="196" name="Shape 196"/>
          <p:cNvCxnSpPr>
            <a:stCxn id="193" idx="3"/>
          </p:cNvCxnSpPr>
          <p:nvPr/>
        </p:nvCxnSpPr>
        <p:spPr>
          <a:xfrm>
            <a:off x="2108091" y="3411013"/>
            <a:ext cx="1154100" cy="600"/>
          </a:xfrm>
          <a:prstGeom prst="straightConnector1">
            <a:avLst/>
          </a:prstGeom>
          <a:noFill/>
          <a:ln w="9525" cap="flat" cmpd="sng">
            <a:solidFill>
              <a:srgbClr val="4A7EBB"/>
            </a:solidFill>
            <a:prstDash val="solid"/>
            <a:miter/>
            <a:headEnd type="none" w="med" len="med"/>
            <a:tailEnd type="none" w="med" len="med"/>
          </a:ln>
        </p:spPr>
      </p:cxnSp>
      <p:grpSp>
        <p:nvGrpSpPr>
          <p:cNvPr id="197" name="Shape 197"/>
          <p:cNvGrpSpPr/>
          <p:nvPr/>
        </p:nvGrpSpPr>
        <p:grpSpPr>
          <a:xfrm>
            <a:off x="2234949" y="1430607"/>
            <a:ext cx="215899" cy="3960811"/>
            <a:chOff x="0" y="0"/>
            <a:chExt cx="2147483647" cy="2147483647"/>
          </a:xfrm>
        </p:grpSpPr>
        <p:sp>
          <p:nvSpPr>
            <p:cNvPr id="198" name="Shape 198"/>
            <p:cNvSpPr/>
            <p:nvPr/>
          </p:nvSpPr>
          <p:spPr>
            <a:xfrm>
              <a:off x="252638015" y="828007783"/>
              <a:ext cx="1894845631" cy="120500286"/>
            </a:xfrm>
            <a:prstGeom prst="flowChartConnector">
              <a:avLst/>
            </a:prstGeom>
            <a:solidFill>
              <a:srgbClr val="0099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199" name="Shape 199"/>
            <p:cNvSpPr/>
            <p:nvPr/>
          </p:nvSpPr>
          <p:spPr>
            <a:xfrm>
              <a:off x="252638015" y="502657740"/>
              <a:ext cx="1894845631" cy="121360310"/>
            </a:xfrm>
            <a:prstGeom prst="flowChartConnector">
              <a:avLst/>
            </a:prstGeom>
            <a:solidFill>
              <a:srgbClr val="FF33CC"/>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00" name="Shape 200"/>
            <p:cNvSpPr/>
            <p:nvPr/>
          </p:nvSpPr>
          <p:spPr>
            <a:xfrm>
              <a:off x="252638015" y="0"/>
              <a:ext cx="1894845631" cy="120500286"/>
            </a:xfrm>
            <a:prstGeom prst="flowChartConnector">
              <a:avLst/>
            </a:prstGeom>
            <a:solidFill>
              <a:srgbClr val="FFFF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01" name="Shape 201"/>
            <p:cNvSpPr/>
            <p:nvPr/>
          </p:nvSpPr>
          <p:spPr>
            <a:xfrm>
              <a:off x="252638015" y="1276439975"/>
              <a:ext cx="1894845631" cy="120500286"/>
            </a:xfrm>
            <a:prstGeom prst="flowChartConnector">
              <a:avLst/>
            </a:prstGeom>
            <a:solidFill>
              <a:srgbClr val="F79646"/>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02" name="Shape 202"/>
            <p:cNvSpPr/>
            <p:nvPr/>
          </p:nvSpPr>
          <p:spPr>
            <a:xfrm>
              <a:off x="0" y="1701633366"/>
              <a:ext cx="2036964766" cy="133411110"/>
            </a:xfrm>
            <a:prstGeom prst="flowChartConnector">
              <a:avLst/>
            </a:prstGeom>
            <a:solidFill>
              <a:srgbClr val="FF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03" name="Shape 203"/>
            <p:cNvSpPr/>
            <p:nvPr/>
          </p:nvSpPr>
          <p:spPr>
            <a:xfrm>
              <a:off x="142109656" y="2026983360"/>
              <a:ext cx="1894845631" cy="120500286"/>
            </a:xfrm>
            <a:prstGeom prst="flowChartConnector">
              <a:avLst/>
            </a:prstGeom>
            <a:solidFill>
              <a:srgbClr val="0070C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grpSp>
      <p:sp>
        <p:nvSpPr>
          <p:cNvPr id="204" name="Shape 204"/>
          <p:cNvSpPr txBox="1"/>
          <p:nvPr/>
        </p:nvSpPr>
        <p:spPr>
          <a:xfrm>
            <a:off x="1346200" y="2600325"/>
            <a:ext cx="693737"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2550</a:t>
            </a:r>
          </a:p>
        </p:txBody>
      </p:sp>
    </p:spTree>
    <p:extLst>
      <p:ext uri="{BB962C8B-B14F-4D97-AF65-F5344CB8AC3E}">
        <p14:creationId xmlns:p14="http://schemas.microsoft.com/office/powerpoint/2010/main" val="334959393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Shape 209"/>
          <p:cNvGrpSpPr/>
          <p:nvPr/>
        </p:nvGrpSpPr>
        <p:grpSpPr>
          <a:xfrm>
            <a:off x="-103185" y="-261937"/>
            <a:ext cx="9266236" cy="1962149"/>
            <a:chOff x="-103185" y="-261937"/>
            <a:chExt cx="9266236" cy="1962149"/>
          </a:xfrm>
        </p:grpSpPr>
        <p:pic>
          <p:nvPicPr>
            <p:cNvPr id="210" name="Shape 210"/>
            <p:cNvPicPr preferRelativeResize="0"/>
            <p:nvPr/>
          </p:nvPicPr>
          <p:blipFill rotWithShape="1">
            <a:blip r:embed="rId3">
              <a:alphaModFix/>
            </a:blip>
            <a:srcRect/>
            <a:stretch/>
          </p:blipFill>
          <p:spPr>
            <a:xfrm>
              <a:off x="-103185" y="-261937"/>
              <a:ext cx="9266236" cy="1962149"/>
            </a:xfrm>
            <a:prstGeom prst="rect">
              <a:avLst/>
            </a:prstGeom>
            <a:noFill/>
            <a:ln>
              <a:noFill/>
            </a:ln>
          </p:spPr>
        </p:pic>
        <p:sp>
          <p:nvSpPr>
            <p:cNvPr id="211" name="Shape 211"/>
            <p:cNvSpPr txBox="1"/>
            <p:nvPr/>
          </p:nvSpPr>
          <p:spPr>
            <a:xfrm>
              <a:off x="-46035" y="0"/>
              <a:ext cx="9144000" cy="12191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4400" b="1" i="0" u="none" strike="noStrike" cap="none" baseline="0">
                  <a:solidFill>
                    <a:schemeClr val="lt1"/>
                  </a:solidFill>
                  <a:latin typeface="Calibri"/>
                  <a:ea typeface="Calibri"/>
                  <a:cs typeface="Calibri"/>
                  <a:sym typeface="Calibri"/>
                  <a:rtl val="0"/>
                </a:rPr>
                <a:t>2015 Smarter Balanced Assessment Achievement and Growth </a:t>
              </a:r>
            </a:p>
          </p:txBody>
        </p:sp>
      </p:grpSp>
      <p:cxnSp>
        <p:nvCxnSpPr>
          <p:cNvPr id="212" name="Shape 212"/>
          <p:cNvCxnSpPr/>
          <p:nvPr/>
        </p:nvCxnSpPr>
        <p:spPr>
          <a:xfrm>
            <a:off x="1752600" y="1223962"/>
            <a:ext cx="0" cy="4573585"/>
          </a:xfrm>
          <a:prstGeom prst="straightConnector1">
            <a:avLst/>
          </a:prstGeom>
          <a:noFill/>
          <a:ln w="9525" cap="flat" cmpd="sng">
            <a:solidFill>
              <a:srgbClr val="4A7EBB"/>
            </a:solidFill>
            <a:prstDash val="solid"/>
            <a:miter/>
            <a:headEnd type="none" w="med" len="med"/>
            <a:tailEnd type="none" w="med" len="med"/>
          </a:ln>
        </p:spPr>
      </p:cxnSp>
      <p:sp>
        <p:nvSpPr>
          <p:cNvPr id="213" name="Shape 213"/>
          <p:cNvSpPr txBox="1"/>
          <p:nvPr/>
        </p:nvSpPr>
        <p:spPr>
          <a:xfrm>
            <a:off x="952500" y="1617662"/>
            <a:ext cx="744537" cy="368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2600</a:t>
            </a:r>
          </a:p>
        </p:txBody>
      </p:sp>
      <p:sp>
        <p:nvSpPr>
          <p:cNvPr id="214" name="Shape 214"/>
          <p:cNvSpPr txBox="1"/>
          <p:nvPr/>
        </p:nvSpPr>
        <p:spPr>
          <a:xfrm>
            <a:off x="944562" y="2428875"/>
            <a:ext cx="795338"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2550</a:t>
            </a:r>
          </a:p>
        </p:txBody>
      </p:sp>
      <p:sp>
        <p:nvSpPr>
          <p:cNvPr id="215" name="Shape 215"/>
          <p:cNvSpPr txBox="1"/>
          <p:nvPr/>
        </p:nvSpPr>
        <p:spPr>
          <a:xfrm>
            <a:off x="909637" y="3055935"/>
            <a:ext cx="668337"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1" i="0" u="none" strike="noStrike" cap="none" baseline="0">
                <a:solidFill>
                  <a:schemeClr val="dk1"/>
                </a:solidFill>
                <a:latin typeface="Calibri"/>
                <a:ea typeface="Calibri"/>
                <a:cs typeface="Calibri"/>
                <a:sym typeface="Calibri"/>
                <a:rtl val="0"/>
              </a:rPr>
              <a:t>2450</a:t>
            </a:r>
          </a:p>
        </p:txBody>
      </p:sp>
      <p:sp>
        <p:nvSpPr>
          <p:cNvPr id="216" name="Shape 216"/>
          <p:cNvSpPr txBox="1"/>
          <p:nvPr/>
        </p:nvSpPr>
        <p:spPr>
          <a:xfrm>
            <a:off x="930275" y="3757612"/>
            <a:ext cx="828675"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2400</a:t>
            </a:r>
          </a:p>
        </p:txBody>
      </p:sp>
      <p:sp>
        <p:nvSpPr>
          <p:cNvPr id="217" name="Shape 217"/>
          <p:cNvSpPr txBox="1"/>
          <p:nvPr/>
        </p:nvSpPr>
        <p:spPr>
          <a:xfrm>
            <a:off x="896937" y="4430712"/>
            <a:ext cx="744537"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2350</a:t>
            </a:r>
          </a:p>
        </p:txBody>
      </p:sp>
      <p:sp>
        <p:nvSpPr>
          <p:cNvPr id="218" name="Shape 218"/>
          <p:cNvSpPr txBox="1"/>
          <p:nvPr/>
        </p:nvSpPr>
        <p:spPr>
          <a:xfrm>
            <a:off x="909637" y="5054600"/>
            <a:ext cx="758825"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2300</a:t>
            </a:r>
          </a:p>
        </p:txBody>
      </p:sp>
      <p:sp>
        <p:nvSpPr>
          <p:cNvPr id="219" name="Shape 219"/>
          <p:cNvSpPr/>
          <p:nvPr/>
        </p:nvSpPr>
        <p:spPr>
          <a:xfrm>
            <a:off x="1657350" y="3132135"/>
            <a:ext cx="190500" cy="222250"/>
          </a:xfrm>
          <a:prstGeom prst="flowChartConnector">
            <a:avLst/>
          </a:prstGeom>
          <a:solidFill>
            <a:srgbClr val="0099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20" name="Shape 220"/>
          <p:cNvSpPr/>
          <p:nvPr/>
        </p:nvSpPr>
        <p:spPr>
          <a:xfrm>
            <a:off x="1644650" y="2535235"/>
            <a:ext cx="190500" cy="223837"/>
          </a:xfrm>
          <a:prstGeom prst="flowChartConnector">
            <a:avLst/>
          </a:prstGeom>
          <a:solidFill>
            <a:srgbClr val="FF33CC"/>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21" name="Shape 221"/>
          <p:cNvSpPr/>
          <p:nvPr/>
        </p:nvSpPr>
        <p:spPr>
          <a:xfrm>
            <a:off x="1676400" y="1689100"/>
            <a:ext cx="190500" cy="223837"/>
          </a:xfrm>
          <a:prstGeom prst="flowChartConnector">
            <a:avLst/>
          </a:prstGeom>
          <a:solidFill>
            <a:srgbClr val="FFFF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22" name="Shape 222"/>
          <p:cNvSpPr/>
          <p:nvPr/>
        </p:nvSpPr>
        <p:spPr>
          <a:xfrm>
            <a:off x="1657350" y="3829050"/>
            <a:ext cx="190500" cy="222250"/>
          </a:xfrm>
          <a:prstGeom prst="flowChartConnector">
            <a:avLst/>
          </a:prstGeom>
          <a:solidFill>
            <a:srgbClr val="F79646"/>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23" name="Shape 223"/>
          <p:cNvSpPr/>
          <p:nvPr/>
        </p:nvSpPr>
        <p:spPr>
          <a:xfrm>
            <a:off x="1649410" y="4487862"/>
            <a:ext cx="206373" cy="244474"/>
          </a:xfrm>
          <a:prstGeom prst="flowChartConnector">
            <a:avLst/>
          </a:prstGeom>
          <a:solidFill>
            <a:srgbClr val="FF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24" name="Shape 224"/>
          <p:cNvSpPr/>
          <p:nvPr/>
        </p:nvSpPr>
        <p:spPr>
          <a:xfrm>
            <a:off x="1676400" y="5054600"/>
            <a:ext cx="184149" cy="244474"/>
          </a:xfrm>
          <a:prstGeom prst="flowChartConnector">
            <a:avLst/>
          </a:prstGeom>
          <a:solidFill>
            <a:srgbClr val="0070C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cxnSp>
        <p:nvCxnSpPr>
          <p:cNvPr id="225" name="Shape 225"/>
          <p:cNvCxnSpPr/>
          <p:nvPr/>
        </p:nvCxnSpPr>
        <p:spPr>
          <a:xfrm>
            <a:off x="1752600" y="5797550"/>
            <a:ext cx="6553200" cy="0"/>
          </a:xfrm>
          <a:prstGeom prst="straightConnector1">
            <a:avLst/>
          </a:prstGeom>
          <a:noFill/>
          <a:ln w="9525" cap="flat" cmpd="sng">
            <a:solidFill>
              <a:srgbClr val="4A7EBB"/>
            </a:solidFill>
            <a:prstDash val="solid"/>
            <a:miter/>
            <a:headEnd type="none" w="med" len="med"/>
            <a:tailEnd type="none" w="med" len="med"/>
          </a:ln>
        </p:spPr>
      </p:cxnSp>
      <p:sp>
        <p:nvSpPr>
          <p:cNvPr id="226" name="Shape 226"/>
          <p:cNvSpPr txBox="1"/>
          <p:nvPr/>
        </p:nvSpPr>
        <p:spPr>
          <a:xfrm>
            <a:off x="1806575" y="5797550"/>
            <a:ext cx="479425" cy="368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10</a:t>
            </a:r>
          </a:p>
        </p:txBody>
      </p:sp>
      <p:sp>
        <p:nvSpPr>
          <p:cNvPr id="227" name="Shape 227"/>
          <p:cNvSpPr txBox="1"/>
          <p:nvPr/>
        </p:nvSpPr>
        <p:spPr>
          <a:xfrm>
            <a:off x="2508250" y="5829300"/>
            <a:ext cx="479425"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20</a:t>
            </a:r>
          </a:p>
        </p:txBody>
      </p:sp>
      <p:sp>
        <p:nvSpPr>
          <p:cNvPr id="228" name="Shape 228"/>
          <p:cNvSpPr txBox="1"/>
          <p:nvPr/>
        </p:nvSpPr>
        <p:spPr>
          <a:xfrm>
            <a:off x="3160710" y="5826125"/>
            <a:ext cx="479425" cy="368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30</a:t>
            </a:r>
          </a:p>
        </p:txBody>
      </p:sp>
      <p:sp>
        <p:nvSpPr>
          <p:cNvPr id="229" name="Shape 229"/>
          <p:cNvSpPr txBox="1"/>
          <p:nvPr/>
        </p:nvSpPr>
        <p:spPr>
          <a:xfrm>
            <a:off x="3695700" y="5822950"/>
            <a:ext cx="479425" cy="368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40</a:t>
            </a:r>
          </a:p>
        </p:txBody>
      </p:sp>
      <p:sp>
        <p:nvSpPr>
          <p:cNvPr id="230" name="Shape 230"/>
          <p:cNvSpPr txBox="1"/>
          <p:nvPr/>
        </p:nvSpPr>
        <p:spPr>
          <a:xfrm>
            <a:off x="4286250" y="5822950"/>
            <a:ext cx="479425" cy="368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50</a:t>
            </a:r>
          </a:p>
        </p:txBody>
      </p:sp>
      <p:sp>
        <p:nvSpPr>
          <p:cNvPr id="231" name="Shape 231"/>
          <p:cNvSpPr txBox="1"/>
          <p:nvPr/>
        </p:nvSpPr>
        <p:spPr>
          <a:xfrm>
            <a:off x="4940300" y="5826125"/>
            <a:ext cx="479425" cy="368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60</a:t>
            </a:r>
          </a:p>
        </p:txBody>
      </p:sp>
      <p:sp>
        <p:nvSpPr>
          <p:cNvPr id="232" name="Shape 232"/>
          <p:cNvSpPr txBox="1"/>
          <p:nvPr/>
        </p:nvSpPr>
        <p:spPr>
          <a:xfrm>
            <a:off x="5729287" y="5822950"/>
            <a:ext cx="479425" cy="368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70</a:t>
            </a:r>
          </a:p>
        </p:txBody>
      </p:sp>
      <p:sp>
        <p:nvSpPr>
          <p:cNvPr id="233" name="Shape 233"/>
          <p:cNvSpPr txBox="1"/>
          <p:nvPr/>
        </p:nvSpPr>
        <p:spPr>
          <a:xfrm>
            <a:off x="6500812" y="5799137"/>
            <a:ext cx="479425"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80</a:t>
            </a:r>
          </a:p>
        </p:txBody>
      </p:sp>
      <p:sp>
        <p:nvSpPr>
          <p:cNvPr id="234" name="Shape 234"/>
          <p:cNvSpPr txBox="1"/>
          <p:nvPr/>
        </p:nvSpPr>
        <p:spPr>
          <a:xfrm>
            <a:off x="7292975" y="5792787"/>
            <a:ext cx="479425"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90</a:t>
            </a:r>
          </a:p>
        </p:txBody>
      </p:sp>
      <p:sp>
        <p:nvSpPr>
          <p:cNvPr id="235" name="Shape 235"/>
          <p:cNvSpPr txBox="1"/>
          <p:nvPr/>
        </p:nvSpPr>
        <p:spPr>
          <a:xfrm>
            <a:off x="8104185" y="5799137"/>
            <a:ext cx="479425"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99</a:t>
            </a:r>
          </a:p>
        </p:txBody>
      </p:sp>
      <p:sp>
        <p:nvSpPr>
          <p:cNvPr id="236" name="Shape 236"/>
          <p:cNvSpPr txBox="1"/>
          <p:nvPr/>
        </p:nvSpPr>
        <p:spPr>
          <a:xfrm>
            <a:off x="5035550" y="1339850"/>
            <a:ext cx="4003675" cy="95408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B050"/>
              </a:buClr>
              <a:buSzPct val="25000"/>
              <a:buFont typeface="Calibri"/>
              <a:buNone/>
            </a:pPr>
            <a:r>
              <a:rPr lang="en-US" sz="2800" b="0" i="0" u="none" strike="noStrike" cap="none" baseline="0">
                <a:solidFill>
                  <a:srgbClr val="00B050"/>
                </a:solidFill>
                <a:latin typeface="Calibri"/>
                <a:ea typeface="Calibri"/>
                <a:cs typeface="Calibri"/>
                <a:sym typeface="Calibri"/>
                <a:rtl val="0"/>
              </a:rPr>
              <a:t>Which students are making the most growth?  </a:t>
            </a:r>
          </a:p>
        </p:txBody>
      </p:sp>
      <p:cxnSp>
        <p:nvCxnSpPr>
          <p:cNvPr id="237" name="Shape 237"/>
          <p:cNvCxnSpPr/>
          <p:nvPr/>
        </p:nvCxnSpPr>
        <p:spPr>
          <a:xfrm>
            <a:off x="1866900" y="1801810"/>
            <a:ext cx="1554162" cy="0"/>
          </a:xfrm>
          <a:prstGeom prst="straightConnector1">
            <a:avLst/>
          </a:prstGeom>
          <a:noFill/>
          <a:ln w="9525" cap="flat" cmpd="sng">
            <a:solidFill>
              <a:srgbClr val="4A7EBB"/>
            </a:solidFill>
            <a:prstDash val="solid"/>
            <a:miter/>
            <a:headEnd type="none" w="med" len="med"/>
            <a:tailEnd type="triangle" w="lg" len="lg"/>
          </a:ln>
        </p:spPr>
      </p:cxnSp>
      <p:sp>
        <p:nvSpPr>
          <p:cNvPr id="238" name="Shape 238"/>
          <p:cNvSpPr txBox="1"/>
          <p:nvPr/>
        </p:nvSpPr>
        <p:spPr>
          <a:xfrm>
            <a:off x="3046410" y="6170612"/>
            <a:ext cx="4130674" cy="522285"/>
          </a:xfrm>
          <a:prstGeom prst="rect">
            <a:avLst/>
          </a:prstGeom>
          <a:noFill/>
          <a:ln w="9525" cap="flat" cmpd="sng">
            <a:solidFill>
              <a:srgbClr val="FFFF00"/>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2800" b="1" i="0" u="none" strike="noStrike" cap="none" baseline="0">
                <a:solidFill>
                  <a:schemeClr val="dk1"/>
                </a:solidFill>
                <a:latin typeface="Calibri"/>
                <a:ea typeface="Calibri"/>
                <a:cs typeface="Calibri"/>
                <a:sym typeface="Calibri"/>
                <a:rtl val="0"/>
              </a:rPr>
              <a:t>Student Growth Percentile</a:t>
            </a:r>
          </a:p>
        </p:txBody>
      </p:sp>
      <p:cxnSp>
        <p:nvCxnSpPr>
          <p:cNvPr id="239" name="Shape 239"/>
          <p:cNvCxnSpPr/>
          <p:nvPr/>
        </p:nvCxnSpPr>
        <p:spPr>
          <a:xfrm>
            <a:off x="1835150" y="2647950"/>
            <a:ext cx="404811" cy="4762"/>
          </a:xfrm>
          <a:prstGeom prst="straightConnector1">
            <a:avLst/>
          </a:prstGeom>
          <a:noFill/>
          <a:ln w="9525" cap="flat" cmpd="sng">
            <a:solidFill>
              <a:srgbClr val="4A7EBB"/>
            </a:solidFill>
            <a:prstDash val="solid"/>
            <a:miter/>
            <a:headEnd type="none" w="med" len="med"/>
            <a:tailEnd type="triangle" w="lg" len="lg"/>
          </a:ln>
        </p:spPr>
      </p:cxnSp>
      <p:cxnSp>
        <p:nvCxnSpPr>
          <p:cNvPr id="240" name="Shape 240"/>
          <p:cNvCxnSpPr/>
          <p:nvPr/>
        </p:nvCxnSpPr>
        <p:spPr>
          <a:xfrm>
            <a:off x="1519237" y="3243260"/>
            <a:ext cx="2927350" cy="0"/>
          </a:xfrm>
          <a:prstGeom prst="straightConnector1">
            <a:avLst/>
          </a:prstGeom>
          <a:noFill/>
          <a:ln w="9525" cap="flat" cmpd="sng">
            <a:solidFill>
              <a:srgbClr val="4A7EBB"/>
            </a:solidFill>
            <a:prstDash val="solid"/>
            <a:miter/>
            <a:headEnd type="none" w="med" len="med"/>
            <a:tailEnd type="triangle" w="lg" len="lg"/>
          </a:ln>
        </p:spPr>
      </p:cxnSp>
      <p:cxnSp>
        <p:nvCxnSpPr>
          <p:cNvPr id="241" name="Shape 241"/>
          <p:cNvCxnSpPr/>
          <p:nvPr/>
        </p:nvCxnSpPr>
        <p:spPr>
          <a:xfrm>
            <a:off x="1900235" y="3949700"/>
            <a:ext cx="752473" cy="0"/>
          </a:xfrm>
          <a:prstGeom prst="straightConnector1">
            <a:avLst/>
          </a:prstGeom>
          <a:noFill/>
          <a:ln w="9525" cap="flat" cmpd="sng">
            <a:solidFill>
              <a:srgbClr val="4A7EBB"/>
            </a:solidFill>
            <a:prstDash val="solid"/>
            <a:miter/>
            <a:headEnd type="none" w="med" len="med"/>
            <a:tailEnd type="triangle" w="lg" len="lg"/>
          </a:ln>
        </p:spPr>
      </p:cxnSp>
      <p:cxnSp>
        <p:nvCxnSpPr>
          <p:cNvPr id="242" name="Shape 242"/>
          <p:cNvCxnSpPr/>
          <p:nvPr/>
        </p:nvCxnSpPr>
        <p:spPr>
          <a:xfrm>
            <a:off x="1855785" y="4610100"/>
            <a:ext cx="4113211" cy="0"/>
          </a:xfrm>
          <a:prstGeom prst="straightConnector1">
            <a:avLst/>
          </a:prstGeom>
          <a:noFill/>
          <a:ln w="9525" cap="flat" cmpd="sng">
            <a:solidFill>
              <a:srgbClr val="4A7EBB"/>
            </a:solidFill>
            <a:prstDash val="solid"/>
            <a:miter/>
            <a:headEnd type="none" w="med" len="med"/>
            <a:tailEnd type="triangle" w="lg" len="lg"/>
          </a:ln>
        </p:spPr>
      </p:cxnSp>
      <p:cxnSp>
        <p:nvCxnSpPr>
          <p:cNvPr id="243" name="Shape 243"/>
          <p:cNvCxnSpPr/>
          <p:nvPr/>
        </p:nvCxnSpPr>
        <p:spPr>
          <a:xfrm>
            <a:off x="1860550" y="5176837"/>
            <a:ext cx="5400675" cy="0"/>
          </a:xfrm>
          <a:prstGeom prst="straightConnector1">
            <a:avLst/>
          </a:prstGeom>
          <a:noFill/>
          <a:ln w="9525" cap="flat" cmpd="sng">
            <a:solidFill>
              <a:srgbClr val="4A7EBB"/>
            </a:solidFill>
            <a:prstDash val="solid"/>
            <a:miter/>
            <a:headEnd type="none" w="med" len="med"/>
            <a:tailEnd type="triangle" w="lg" len="lg"/>
          </a:ln>
        </p:spPr>
      </p:cxnSp>
      <p:sp>
        <p:nvSpPr>
          <p:cNvPr id="244" name="Shape 244"/>
          <p:cNvSpPr txBox="1"/>
          <p:nvPr/>
        </p:nvSpPr>
        <p:spPr>
          <a:xfrm>
            <a:off x="2595560" y="2441575"/>
            <a:ext cx="1333499"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SGP = 15</a:t>
            </a:r>
          </a:p>
        </p:txBody>
      </p:sp>
      <p:sp>
        <p:nvSpPr>
          <p:cNvPr id="245" name="Shape 245"/>
          <p:cNvSpPr txBox="1"/>
          <p:nvPr/>
        </p:nvSpPr>
        <p:spPr>
          <a:xfrm>
            <a:off x="3765550" y="1633537"/>
            <a:ext cx="1174748" cy="368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SGP = 35</a:t>
            </a:r>
          </a:p>
        </p:txBody>
      </p:sp>
      <p:sp>
        <p:nvSpPr>
          <p:cNvPr id="246" name="Shape 246"/>
          <p:cNvSpPr txBox="1"/>
          <p:nvPr/>
        </p:nvSpPr>
        <p:spPr>
          <a:xfrm>
            <a:off x="4765675" y="3014660"/>
            <a:ext cx="1176337"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SGP = 52</a:t>
            </a:r>
          </a:p>
        </p:txBody>
      </p:sp>
      <p:sp>
        <p:nvSpPr>
          <p:cNvPr id="247" name="Shape 247"/>
          <p:cNvSpPr txBox="1"/>
          <p:nvPr/>
        </p:nvSpPr>
        <p:spPr>
          <a:xfrm>
            <a:off x="2928935" y="3760787"/>
            <a:ext cx="1174748"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SGP = 20</a:t>
            </a:r>
          </a:p>
        </p:txBody>
      </p:sp>
      <p:sp>
        <p:nvSpPr>
          <p:cNvPr id="248" name="Shape 248"/>
          <p:cNvSpPr txBox="1"/>
          <p:nvPr/>
        </p:nvSpPr>
        <p:spPr>
          <a:xfrm>
            <a:off x="6346825" y="4360862"/>
            <a:ext cx="1174748" cy="368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SGP = 75</a:t>
            </a:r>
          </a:p>
        </p:txBody>
      </p:sp>
      <p:sp>
        <p:nvSpPr>
          <p:cNvPr id="249" name="Shape 249"/>
          <p:cNvSpPr txBox="1"/>
          <p:nvPr/>
        </p:nvSpPr>
        <p:spPr>
          <a:xfrm>
            <a:off x="7566025" y="4989512"/>
            <a:ext cx="1174748" cy="3682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strike="noStrike" cap="none" baseline="0">
                <a:solidFill>
                  <a:schemeClr val="dk1"/>
                </a:solidFill>
                <a:latin typeface="Calibri"/>
                <a:ea typeface="Calibri"/>
                <a:cs typeface="Calibri"/>
                <a:sym typeface="Calibri"/>
                <a:rtl val="0"/>
              </a:rPr>
              <a:t>SGP = 90</a:t>
            </a:r>
          </a:p>
        </p:txBody>
      </p:sp>
      <p:sp>
        <p:nvSpPr>
          <p:cNvPr id="250" name="Shape 250"/>
          <p:cNvSpPr txBox="1"/>
          <p:nvPr/>
        </p:nvSpPr>
        <p:spPr>
          <a:xfrm>
            <a:off x="5592862" y="2422526"/>
            <a:ext cx="3362224" cy="18145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F02AE"/>
              </a:buClr>
              <a:buSzPct val="25000"/>
              <a:buFont typeface="Calibri"/>
              <a:buNone/>
            </a:pPr>
            <a:r>
              <a:rPr lang="en-US" sz="2800" b="0" i="0" u="none" strike="noStrike" cap="none" baseline="0">
                <a:solidFill>
                  <a:srgbClr val="3F02AE"/>
                </a:solidFill>
                <a:latin typeface="Calibri"/>
                <a:ea typeface="Calibri"/>
                <a:cs typeface="Calibri"/>
                <a:sym typeface="Calibri"/>
                <a:rtl val="0"/>
              </a:rPr>
              <a:t>What are the reasons it is important to measure growth as well as achievement? </a:t>
            </a:r>
          </a:p>
        </p:txBody>
      </p:sp>
      <p:pic>
        <p:nvPicPr>
          <p:cNvPr id="251" name="Shape 251"/>
          <p:cNvPicPr preferRelativeResize="0"/>
          <p:nvPr/>
        </p:nvPicPr>
        <p:blipFill rotWithShape="1">
          <a:blip r:embed="rId4">
            <a:alphaModFix/>
          </a:blip>
          <a:srcRect/>
          <a:stretch/>
        </p:blipFill>
        <p:spPr>
          <a:xfrm>
            <a:off x="76200" y="1091757"/>
            <a:ext cx="1011235" cy="5066152"/>
          </a:xfrm>
          <a:prstGeom prst="rect">
            <a:avLst/>
          </a:prstGeom>
          <a:noFill/>
          <a:ln>
            <a:noFill/>
          </a:ln>
        </p:spPr>
      </p:pic>
      <p:sp>
        <p:nvSpPr>
          <p:cNvPr id="252" name="Shape 252"/>
          <p:cNvSpPr/>
          <p:nvPr/>
        </p:nvSpPr>
        <p:spPr>
          <a:xfrm>
            <a:off x="3476625" y="1651000"/>
            <a:ext cx="288923" cy="311150"/>
          </a:xfrm>
          <a:custGeom>
            <a:avLst/>
            <a:gdLst/>
            <a:ahLst/>
            <a:cxnLst/>
            <a:rect l="0" t="0" r="0" b="0"/>
            <a:pathLst>
              <a:path w="288925" h="311149" extrusionOk="0">
                <a:moveTo>
                  <a:pt x="0" y="118848"/>
                </a:moveTo>
                <a:lnTo>
                  <a:pt x="110360" y="118849"/>
                </a:lnTo>
                <a:lnTo>
                  <a:pt x="144463" y="0"/>
                </a:lnTo>
                <a:lnTo>
                  <a:pt x="178565" y="118849"/>
                </a:lnTo>
                <a:lnTo>
                  <a:pt x="288925" y="118848"/>
                </a:lnTo>
                <a:lnTo>
                  <a:pt x="199641" y="192300"/>
                </a:lnTo>
                <a:lnTo>
                  <a:pt x="233745" y="311149"/>
                </a:lnTo>
                <a:lnTo>
                  <a:pt x="144463" y="237696"/>
                </a:lnTo>
                <a:lnTo>
                  <a:pt x="55180" y="311149"/>
                </a:lnTo>
                <a:lnTo>
                  <a:pt x="89284" y="192300"/>
                </a:lnTo>
                <a:lnTo>
                  <a:pt x="0" y="118848"/>
                </a:lnTo>
                <a:close/>
              </a:path>
            </a:pathLst>
          </a:custGeom>
          <a:solidFill>
            <a:srgbClr val="FFFF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53" name="Shape 253"/>
          <p:cNvSpPr/>
          <p:nvPr/>
        </p:nvSpPr>
        <p:spPr>
          <a:xfrm>
            <a:off x="2319335" y="2495550"/>
            <a:ext cx="241299" cy="303211"/>
          </a:xfrm>
          <a:custGeom>
            <a:avLst/>
            <a:gdLst/>
            <a:ahLst/>
            <a:cxnLst/>
            <a:rect l="0" t="0" r="0" b="0"/>
            <a:pathLst>
              <a:path w="241300" h="303212" extrusionOk="0">
                <a:moveTo>
                  <a:pt x="0" y="115817"/>
                </a:moveTo>
                <a:lnTo>
                  <a:pt x="92169" y="115818"/>
                </a:lnTo>
                <a:lnTo>
                  <a:pt x="120650" y="0"/>
                </a:lnTo>
                <a:lnTo>
                  <a:pt x="149131" y="115818"/>
                </a:lnTo>
                <a:lnTo>
                  <a:pt x="241300" y="115817"/>
                </a:lnTo>
                <a:lnTo>
                  <a:pt x="166733" y="187395"/>
                </a:lnTo>
                <a:lnTo>
                  <a:pt x="195216" y="303212"/>
                </a:lnTo>
                <a:lnTo>
                  <a:pt x="120650" y="231633"/>
                </a:lnTo>
                <a:lnTo>
                  <a:pt x="46084" y="303212"/>
                </a:lnTo>
                <a:lnTo>
                  <a:pt x="74567" y="187395"/>
                </a:lnTo>
                <a:lnTo>
                  <a:pt x="0" y="115817"/>
                </a:lnTo>
                <a:close/>
              </a:path>
            </a:pathLst>
          </a:custGeom>
          <a:solidFill>
            <a:srgbClr val="FF33CC"/>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54" name="Shape 254"/>
          <p:cNvSpPr/>
          <p:nvPr/>
        </p:nvSpPr>
        <p:spPr>
          <a:xfrm>
            <a:off x="4468812" y="3028950"/>
            <a:ext cx="257173" cy="352425"/>
          </a:xfrm>
          <a:custGeom>
            <a:avLst/>
            <a:gdLst/>
            <a:ahLst/>
            <a:cxnLst/>
            <a:rect l="0" t="0" r="0" b="0"/>
            <a:pathLst>
              <a:path w="257175" h="352424" extrusionOk="0">
                <a:moveTo>
                  <a:pt x="0" y="134614"/>
                </a:moveTo>
                <a:lnTo>
                  <a:pt x="98233" y="134615"/>
                </a:lnTo>
                <a:lnTo>
                  <a:pt x="128588" y="0"/>
                </a:lnTo>
                <a:lnTo>
                  <a:pt x="158942" y="134615"/>
                </a:lnTo>
                <a:lnTo>
                  <a:pt x="257175" y="134614"/>
                </a:lnTo>
                <a:lnTo>
                  <a:pt x="177703" y="217810"/>
                </a:lnTo>
                <a:lnTo>
                  <a:pt x="208059" y="352424"/>
                </a:lnTo>
                <a:lnTo>
                  <a:pt x="128588" y="269227"/>
                </a:lnTo>
                <a:lnTo>
                  <a:pt x="49116" y="352424"/>
                </a:lnTo>
                <a:lnTo>
                  <a:pt x="79472" y="217810"/>
                </a:lnTo>
                <a:lnTo>
                  <a:pt x="0" y="134614"/>
                </a:lnTo>
                <a:close/>
              </a:path>
            </a:pathLst>
          </a:custGeom>
          <a:solidFill>
            <a:srgbClr val="00B05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55" name="Shape 255"/>
          <p:cNvSpPr/>
          <p:nvPr/>
        </p:nvSpPr>
        <p:spPr>
          <a:xfrm>
            <a:off x="2647950" y="3741737"/>
            <a:ext cx="339724" cy="320675"/>
          </a:xfrm>
          <a:custGeom>
            <a:avLst/>
            <a:gdLst/>
            <a:ahLst/>
            <a:cxnLst/>
            <a:rect l="0" t="0" r="0" b="0"/>
            <a:pathLst>
              <a:path w="339725" h="320674" extrusionOk="0">
                <a:moveTo>
                  <a:pt x="0" y="122487"/>
                </a:moveTo>
                <a:lnTo>
                  <a:pt x="129764" y="122488"/>
                </a:lnTo>
                <a:lnTo>
                  <a:pt x="169863" y="0"/>
                </a:lnTo>
                <a:lnTo>
                  <a:pt x="209961" y="122488"/>
                </a:lnTo>
                <a:lnTo>
                  <a:pt x="339725" y="122487"/>
                </a:lnTo>
                <a:lnTo>
                  <a:pt x="234743" y="198187"/>
                </a:lnTo>
                <a:lnTo>
                  <a:pt x="274843" y="320674"/>
                </a:lnTo>
                <a:lnTo>
                  <a:pt x="169863" y="244972"/>
                </a:lnTo>
                <a:lnTo>
                  <a:pt x="64882" y="320674"/>
                </a:lnTo>
                <a:lnTo>
                  <a:pt x="104982" y="198187"/>
                </a:lnTo>
                <a:lnTo>
                  <a:pt x="0" y="122487"/>
                </a:lnTo>
                <a:close/>
              </a:path>
            </a:pathLst>
          </a:custGeom>
          <a:solidFill>
            <a:srgbClr val="F79646"/>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56" name="Shape 256"/>
          <p:cNvSpPr/>
          <p:nvPr/>
        </p:nvSpPr>
        <p:spPr>
          <a:xfrm>
            <a:off x="6094412" y="4438650"/>
            <a:ext cx="241299" cy="303211"/>
          </a:xfrm>
          <a:custGeom>
            <a:avLst/>
            <a:gdLst/>
            <a:ahLst/>
            <a:cxnLst/>
            <a:rect l="0" t="0" r="0" b="0"/>
            <a:pathLst>
              <a:path w="241300" h="303212" extrusionOk="0">
                <a:moveTo>
                  <a:pt x="0" y="115817"/>
                </a:moveTo>
                <a:lnTo>
                  <a:pt x="92169" y="115818"/>
                </a:lnTo>
                <a:lnTo>
                  <a:pt x="120650" y="0"/>
                </a:lnTo>
                <a:lnTo>
                  <a:pt x="149131" y="115818"/>
                </a:lnTo>
                <a:lnTo>
                  <a:pt x="241300" y="115817"/>
                </a:lnTo>
                <a:lnTo>
                  <a:pt x="166733" y="187395"/>
                </a:lnTo>
                <a:lnTo>
                  <a:pt x="195216" y="303212"/>
                </a:lnTo>
                <a:lnTo>
                  <a:pt x="120650" y="231633"/>
                </a:lnTo>
                <a:lnTo>
                  <a:pt x="46084" y="303212"/>
                </a:lnTo>
                <a:lnTo>
                  <a:pt x="74567" y="187395"/>
                </a:lnTo>
                <a:lnTo>
                  <a:pt x="0" y="115817"/>
                </a:lnTo>
                <a:close/>
              </a:path>
            </a:pathLst>
          </a:custGeom>
          <a:solidFill>
            <a:srgbClr val="FF000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57" name="Shape 257"/>
          <p:cNvSpPr/>
          <p:nvPr/>
        </p:nvSpPr>
        <p:spPr>
          <a:xfrm>
            <a:off x="7337425" y="4984750"/>
            <a:ext cx="241299" cy="303211"/>
          </a:xfrm>
          <a:custGeom>
            <a:avLst/>
            <a:gdLst/>
            <a:ahLst/>
            <a:cxnLst/>
            <a:rect l="0" t="0" r="0" b="0"/>
            <a:pathLst>
              <a:path w="241300" h="303212" extrusionOk="0">
                <a:moveTo>
                  <a:pt x="0" y="115817"/>
                </a:moveTo>
                <a:lnTo>
                  <a:pt x="92169" y="115818"/>
                </a:lnTo>
                <a:lnTo>
                  <a:pt x="120650" y="0"/>
                </a:lnTo>
                <a:lnTo>
                  <a:pt x="149131" y="115818"/>
                </a:lnTo>
                <a:lnTo>
                  <a:pt x="241300" y="115817"/>
                </a:lnTo>
                <a:lnTo>
                  <a:pt x="166733" y="187395"/>
                </a:lnTo>
                <a:lnTo>
                  <a:pt x="195216" y="303212"/>
                </a:lnTo>
                <a:lnTo>
                  <a:pt x="120650" y="231633"/>
                </a:lnTo>
                <a:lnTo>
                  <a:pt x="46084" y="303212"/>
                </a:lnTo>
                <a:lnTo>
                  <a:pt x="74567" y="187395"/>
                </a:lnTo>
                <a:lnTo>
                  <a:pt x="0" y="115817"/>
                </a:lnTo>
                <a:close/>
              </a:path>
            </a:pathLst>
          </a:custGeom>
          <a:solidFill>
            <a:srgbClr val="0070C0"/>
          </a:solidFill>
          <a:ln w="25400" cap="flat" cmpd="sng">
            <a:solidFill>
              <a:srgbClr val="385D8A"/>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22236625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 calcmode="lin" valueType="num">
                                      <p:cBhvr additive="base">
                                        <p:cTn id="7" dur="500"/>
                                        <p:tgtEl>
                                          <p:spTgt spid="23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0"/>
                                        </p:tgtEl>
                                        <p:attrNameLst>
                                          <p:attrName>style.visibility</p:attrName>
                                        </p:attrNameLst>
                                      </p:cBhvr>
                                      <p:to>
                                        <p:strVal val="visible"/>
                                      </p:to>
                                    </p:set>
                                    <p:anim calcmode="lin" valueType="num">
                                      <p:cBhvr additive="base">
                                        <p:cTn id="12" dur="500"/>
                                        <p:tgtEl>
                                          <p:spTgt spid="2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1.  Use Academic Peer Groups</a:t>
            </a:r>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4083765950"/>
              </p:ext>
            </p:extLst>
          </p:nvPr>
        </p:nvGraphicFramePr>
        <p:xfrm>
          <a:off x="76200" y="1066800"/>
          <a:ext cx="89916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0" y="6315075"/>
            <a:ext cx="457200" cy="228600"/>
          </a:xfrm>
          <a:prstGeom prst="rect">
            <a:avLst/>
          </a:prstGeom>
        </p:spPr>
        <p:txBody>
          <a:bodyPr/>
          <a:lstStyle/>
          <a:p>
            <a:fld id="{541A53A7-FDE6-45D4-AD00-FE651DECC0D4}" type="slidenum">
              <a:rPr lang="en-US" smtClean="0"/>
              <a:pPr/>
              <a:t>8</a:t>
            </a:fld>
            <a:endParaRPr lang="en-US" dirty="0"/>
          </a:p>
        </p:txBody>
      </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59100" y="4962525"/>
            <a:ext cx="3213100"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5484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0" y="829405"/>
            <a:ext cx="1219200" cy="5694363"/>
          </a:xfrm>
          <a:prstGeom prst="rect">
            <a:avLst/>
          </a:prstGeom>
          <a:noFill/>
          <a:ln>
            <a:noFill/>
          </a:ln>
        </p:spPr>
        <p:txBody>
          <a:bodyPr>
            <a:spAutoFit/>
          </a:bodyPr>
          <a:lstStyle/>
          <a:p>
            <a:pPr algn="ctr">
              <a:defRPr/>
            </a:pPr>
            <a:r>
              <a:rPr lang="en-US" sz="2800" dirty="0">
                <a:latin typeface="+mj-lt"/>
                <a:cs typeface="Century Gothic"/>
              </a:rPr>
              <a:t>5</a:t>
            </a:r>
          </a:p>
          <a:p>
            <a:pPr algn="ctr">
              <a:defRPr/>
            </a:pPr>
            <a:r>
              <a:rPr lang="en-US" sz="2800" dirty="0">
                <a:latin typeface="+mj-lt"/>
                <a:cs typeface="Century Gothic"/>
              </a:rPr>
              <a:t>5</a:t>
            </a:r>
          </a:p>
          <a:p>
            <a:pPr algn="ctr">
              <a:defRPr/>
            </a:pPr>
            <a:r>
              <a:rPr lang="en-US" sz="2800" dirty="0">
                <a:latin typeface="+mj-lt"/>
                <a:cs typeface="Century Gothic"/>
              </a:rPr>
              <a:t>5</a:t>
            </a:r>
          </a:p>
          <a:p>
            <a:pPr algn="ctr">
              <a:defRPr/>
            </a:pPr>
            <a:r>
              <a:rPr lang="en-US" sz="2800" dirty="0">
                <a:latin typeface="+mj-lt"/>
                <a:cs typeface="Century Gothic"/>
              </a:rPr>
              <a:t>44</a:t>
            </a:r>
          </a:p>
          <a:p>
            <a:pPr algn="ctr">
              <a:defRPr/>
            </a:pPr>
            <a:r>
              <a:rPr lang="en-US" sz="2800" dirty="0">
                <a:latin typeface="+mj-lt"/>
                <a:cs typeface="Century Gothic"/>
              </a:rPr>
              <a:t>44</a:t>
            </a:r>
          </a:p>
          <a:p>
            <a:pPr algn="ctr">
              <a:defRPr/>
            </a:pPr>
            <a:r>
              <a:rPr lang="en-US" sz="2800" dirty="0">
                <a:latin typeface="+mj-lt"/>
                <a:cs typeface="Century Gothic"/>
              </a:rPr>
              <a:t>56</a:t>
            </a:r>
          </a:p>
          <a:p>
            <a:pPr algn="ctr">
              <a:defRPr/>
            </a:pPr>
            <a:r>
              <a:rPr lang="en-US" sz="2800" dirty="0">
                <a:latin typeface="+mj-lt"/>
                <a:cs typeface="Century Gothic"/>
              </a:rPr>
              <a:t>56</a:t>
            </a:r>
          </a:p>
          <a:p>
            <a:pPr algn="ctr">
              <a:defRPr/>
            </a:pPr>
            <a:r>
              <a:rPr lang="en-US" sz="2800" dirty="0">
                <a:latin typeface="+mj-lt"/>
                <a:cs typeface="Century Gothic"/>
              </a:rPr>
              <a:t>67</a:t>
            </a:r>
          </a:p>
          <a:p>
            <a:pPr algn="ctr">
              <a:defRPr/>
            </a:pPr>
            <a:r>
              <a:rPr lang="en-US" sz="2800" dirty="0">
                <a:latin typeface="+mj-lt"/>
                <a:cs typeface="Century Gothic"/>
              </a:rPr>
              <a:t>67</a:t>
            </a:r>
          </a:p>
          <a:p>
            <a:pPr algn="ctr">
              <a:defRPr/>
            </a:pPr>
            <a:r>
              <a:rPr lang="en-US" sz="2800" dirty="0">
                <a:latin typeface="+mj-lt"/>
                <a:cs typeface="Century Gothic"/>
              </a:rPr>
              <a:t>67</a:t>
            </a:r>
          </a:p>
          <a:p>
            <a:pPr algn="ctr">
              <a:defRPr/>
            </a:pPr>
            <a:r>
              <a:rPr lang="en-US" sz="2800" dirty="0">
                <a:latin typeface="+mj-lt"/>
                <a:cs typeface="Century Gothic"/>
              </a:rPr>
              <a:t>69</a:t>
            </a:r>
          </a:p>
          <a:p>
            <a:pPr algn="ctr">
              <a:defRPr/>
            </a:pPr>
            <a:r>
              <a:rPr lang="en-US" sz="2800" dirty="0">
                <a:latin typeface="+mj-lt"/>
                <a:cs typeface="Century Gothic"/>
              </a:rPr>
              <a:t>69</a:t>
            </a:r>
          </a:p>
          <a:p>
            <a:pPr algn="ctr">
              <a:defRPr/>
            </a:pPr>
            <a:r>
              <a:rPr lang="en-US" sz="2800" dirty="0">
                <a:latin typeface="+mj-lt"/>
                <a:cs typeface="Century Gothic"/>
              </a:rPr>
              <a:t>69</a:t>
            </a:r>
          </a:p>
        </p:txBody>
      </p:sp>
      <p:sp>
        <p:nvSpPr>
          <p:cNvPr id="9" name="Title 8"/>
          <p:cNvSpPr>
            <a:spLocks noGrp="1"/>
          </p:cNvSpPr>
          <p:nvPr>
            <p:ph type="title"/>
          </p:nvPr>
        </p:nvSpPr>
        <p:spPr/>
        <p:txBody>
          <a:bodyPr/>
          <a:lstStyle/>
          <a:p>
            <a:pPr>
              <a:defRPr/>
            </a:pPr>
            <a:r>
              <a:rPr lang="en-US" dirty="0" smtClean="0"/>
              <a:t>2. Weighted Medians are the Key</a:t>
            </a:r>
            <a:endParaRPr lang="en-US" dirty="0"/>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3235715477"/>
              </p:ext>
            </p:extLst>
          </p:nvPr>
        </p:nvGraphicFramePr>
        <p:xfrm>
          <a:off x="381000" y="1028700"/>
          <a:ext cx="4038600" cy="4953000"/>
        </p:xfrm>
        <a:graphic>
          <a:graphicData uri="http://schemas.openxmlformats.org/drawingml/2006/table">
            <a:tbl>
              <a:tblPr firstRow="1" bandRow="1">
                <a:tableStyleId>{5C22544A-7EE6-4342-B048-85BDC9FD1C3A}</a:tableStyleId>
              </a:tblPr>
              <a:tblGrid>
                <a:gridCol w="1346200"/>
                <a:gridCol w="1346200"/>
                <a:gridCol w="1346200"/>
              </a:tblGrid>
              <a:tr h="1114425">
                <a:tc>
                  <a:txBody>
                    <a:bodyPr/>
                    <a:lstStyle/>
                    <a:p>
                      <a:pPr algn="ctr"/>
                      <a:r>
                        <a:rPr lang="en-US" sz="2000" dirty="0" smtClean="0">
                          <a:latin typeface="+mj-lt"/>
                          <a:cs typeface="Century Gothic"/>
                        </a:rPr>
                        <a:t>Student</a:t>
                      </a:r>
                      <a:endParaRPr lang="en-US" sz="2000" dirty="0">
                        <a:latin typeface="+mj-lt"/>
                        <a:cs typeface="Century Gothic"/>
                      </a:endParaRPr>
                    </a:p>
                  </a:txBody>
                  <a:tcPr/>
                </a:tc>
                <a:tc>
                  <a:txBody>
                    <a:bodyPr/>
                    <a:lstStyle/>
                    <a:p>
                      <a:pPr algn="ctr"/>
                      <a:r>
                        <a:rPr lang="en-US" sz="2000" dirty="0" smtClean="0">
                          <a:latin typeface="+mj-lt"/>
                          <a:cs typeface="Century Gothic"/>
                        </a:rPr>
                        <a:t>SGP</a:t>
                      </a:r>
                      <a:endParaRPr lang="en-US" sz="2000" dirty="0">
                        <a:latin typeface="+mj-lt"/>
                        <a:cs typeface="Century Gothic"/>
                      </a:endParaRPr>
                    </a:p>
                  </a:txBody>
                  <a:tcPr/>
                </a:tc>
                <a:tc>
                  <a:txBody>
                    <a:bodyPr/>
                    <a:lstStyle/>
                    <a:p>
                      <a:pPr algn="ctr"/>
                      <a:r>
                        <a:rPr lang="en-US" sz="2000" dirty="0" smtClean="0">
                          <a:latin typeface="+mj-lt"/>
                          <a:cs typeface="Century Gothic"/>
                        </a:rPr>
                        <a:t>Time with Teacher (quarter)</a:t>
                      </a:r>
                      <a:endParaRPr lang="en-US" sz="2000" dirty="0">
                        <a:latin typeface="+mj-lt"/>
                        <a:cs typeface="Century Gothic"/>
                      </a:endParaRPr>
                    </a:p>
                  </a:txBody>
                  <a:tcPr/>
                </a:tc>
              </a:tr>
              <a:tr h="767715">
                <a:tc>
                  <a:txBody>
                    <a:bodyPr/>
                    <a:lstStyle/>
                    <a:p>
                      <a:pPr algn="ctr"/>
                      <a:r>
                        <a:rPr lang="en-US" sz="3200" dirty="0" smtClean="0">
                          <a:latin typeface="+mj-lt"/>
                          <a:cs typeface="Century Gothic"/>
                        </a:rPr>
                        <a:t>A</a:t>
                      </a:r>
                      <a:endParaRPr lang="en-US" sz="3200" dirty="0">
                        <a:latin typeface="+mj-lt"/>
                        <a:cs typeface="Century Gothic"/>
                      </a:endParaRPr>
                    </a:p>
                  </a:txBody>
                  <a:tcPr/>
                </a:tc>
                <a:tc>
                  <a:txBody>
                    <a:bodyPr/>
                    <a:lstStyle/>
                    <a:p>
                      <a:pPr algn="ctr"/>
                      <a:r>
                        <a:rPr lang="en-US" sz="3200" dirty="0" smtClean="0">
                          <a:latin typeface="+mj-lt"/>
                          <a:cs typeface="Century Gothic"/>
                        </a:rPr>
                        <a:t>5</a:t>
                      </a:r>
                      <a:endParaRPr lang="en-US" sz="3200" dirty="0">
                        <a:latin typeface="+mj-lt"/>
                        <a:cs typeface="Century Gothic"/>
                      </a:endParaRPr>
                    </a:p>
                  </a:txBody>
                  <a:tcPr/>
                </a:tc>
                <a:tc>
                  <a:txBody>
                    <a:bodyPr/>
                    <a:lstStyle/>
                    <a:p>
                      <a:pPr algn="ctr"/>
                      <a:r>
                        <a:rPr lang="en-US" sz="3200" dirty="0" smtClean="0">
                          <a:latin typeface="+mj-lt"/>
                          <a:cs typeface="Century Gothic"/>
                        </a:rPr>
                        <a:t>3</a:t>
                      </a:r>
                      <a:endParaRPr lang="en-US" sz="3200" dirty="0">
                        <a:latin typeface="+mj-lt"/>
                        <a:cs typeface="Century Gothic"/>
                      </a:endParaRPr>
                    </a:p>
                  </a:txBody>
                  <a:tcPr/>
                </a:tc>
              </a:tr>
              <a:tr h="767715">
                <a:tc>
                  <a:txBody>
                    <a:bodyPr/>
                    <a:lstStyle/>
                    <a:p>
                      <a:pPr algn="ctr"/>
                      <a:r>
                        <a:rPr lang="en-US" sz="3200" dirty="0" smtClean="0">
                          <a:latin typeface="+mj-lt"/>
                          <a:cs typeface="Century Gothic"/>
                        </a:rPr>
                        <a:t>B</a:t>
                      </a:r>
                      <a:endParaRPr lang="en-US" sz="3200" dirty="0">
                        <a:latin typeface="+mj-lt"/>
                        <a:cs typeface="Century Gothic"/>
                      </a:endParaRPr>
                    </a:p>
                  </a:txBody>
                  <a:tcPr/>
                </a:tc>
                <a:tc>
                  <a:txBody>
                    <a:bodyPr/>
                    <a:lstStyle/>
                    <a:p>
                      <a:pPr algn="ctr"/>
                      <a:r>
                        <a:rPr lang="en-US" sz="3200" dirty="0" smtClean="0">
                          <a:latin typeface="+mj-lt"/>
                          <a:cs typeface="Century Gothic"/>
                        </a:rPr>
                        <a:t>44</a:t>
                      </a:r>
                      <a:endParaRPr lang="en-US" sz="3200" dirty="0">
                        <a:latin typeface="+mj-lt"/>
                        <a:cs typeface="Century Gothic"/>
                      </a:endParaRPr>
                    </a:p>
                  </a:txBody>
                  <a:tcPr/>
                </a:tc>
                <a:tc>
                  <a:txBody>
                    <a:bodyPr/>
                    <a:lstStyle/>
                    <a:p>
                      <a:pPr algn="ctr"/>
                      <a:r>
                        <a:rPr lang="en-US" sz="3200" dirty="0" smtClean="0">
                          <a:latin typeface="+mj-lt"/>
                          <a:cs typeface="Century Gothic"/>
                        </a:rPr>
                        <a:t>2</a:t>
                      </a:r>
                      <a:endParaRPr lang="en-US" sz="3200" dirty="0">
                        <a:latin typeface="+mj-lt"/>
                        <a:cs typeface="Century Gothic"/>
                      </a:endParaRPr>
                    </a:p>
                  </a:txBody>
                  <a:tcPr/>
                </a:tc>
              </a:tr>
              <a:tr h="767715">
                <a:tc>
                  <a:txBody>
                    <a:bodyPr/>
                    <a:lstStyle/>
                    <a:p>
                      <a:pPr algn="ctr"/>
                      <a:r>
                        <a:rPr lang="en-US" sz="3200" dirty="0" smtClean="0">
                          <a:latin typeface="+mj-lt"/>
                          <a:cs typeface="Century Gothic"/>
                        </a:rPr>
                        <a:t>C</a:t>
                      </a:r>
                      <a:endParaRPr lang="en-US" sz="3200" dirty="0">
                        <a:latin typeface="+mj-lt"/>
                        <a:cs typeface="Century Gothic"/>
                      </a:endParaRPr>
                    </a:p>
                  </a:txBody>
                  <a:tcPr/>
                </a:tc>
                <a:tc>
                  <a:txBody>
                    <a:bodyPr/>
                    <a:lstStyle/>
                    <a:p>
                      <a:pPr algn="ctr"/>
                      <a:r>
                        <a:rPr lang="en-US" sz="3200" dirty="0" smtClean="0">
                          <a:latin typeface="+mj-lt"/>
                          <a:cs typeface="Century Gothic"/>
                        </a:rPr>
                        <a:t>56</a:t>
                      </a:r>
                      <a:endParaRPr lang="en-US" sz="3200" dirty="0">
                        <a:latin typeface="+mj-lt"/>
                        <a:cs typeface="Century Gothic"/>
                      </a:endParaRPr>
                    </a:p>
                  </a:txBody>
                  <a:tcPr/>
                </a:tc>
                <a:tc>
                  <a:txBody>
                    <a:bodyPr/>
                    <a:lstStyle/>
                    <a:p>
                      <a:pPr algn="ctr"/>
                      <a:r>
                        <a:rPr lang="en-US" sz="3200" dirty="0" smtClean="0">
                          <a:latin typeface="+mj-lt"/>
                          <a:cs typeface="Century Gothic"/>
                        </a:rPr>
                        <a:t>2</a:t>
                      </a:r>
                      <a:endParaRPr lang="en-US" sz="3200" dirty="0">
                        <a:latin typeface="+mj-lt"/>
                        <a:cs typeface="Century Gothic"/>
                      </a:endParaRPr>
                    </a:p>
                  </a:txBody>
                  <a:tcPr/>
                </a:tc>
              </a:tr>
              <a:tr h="767715">
                <a:tc>
                  <a:txBody>
                    <a:bodyPr/>
                    <a:lstStyle/>
                    <a:p>
                      <a:pPr algn="ctr"/>
                      <a:r>
                        <a:rPr lang="en-US" sz="3200" dirty="0" smtClean="0">
                          <a:latin typeface="+mj-lt"/>
                          <a:cs typeface="Century Gothic"/>
                        </a:rPr>
                        <a:t>D</a:t>
                      </a:r>
                      <a:endParaRPr lang="en-US" sz="3200" dirty="0">
                        <a:latin typeface="+mj-lt"/>
                        <a:cs typeface="Century Gothic"/>
                      </a:endParaRPr>
                    </a:p>
                  </a:txBody>
                  <a:tcPr/>
                </a:tc>
                <a:tc>
                  <a:txBody>
                    <a:bodyPr/>
                    <a:lstStyle/>
                    <a:p>
                      <a:pPr algn="ctr"/>
                      <a:r>
                        <a:rPr lang="en-US" sz="3200" dirty="0" smtClean="0">
                          <a:latin typeface="+mj-lt"/>
                          <a:cs typeface="Century Gothic"/>
                        </a:rPr>
                        <a:t>67</a:t>
                      </a:r>
                      <a:endParaRPr lang="en-US" sz="3200" dirty="0">
                        <a:latin typeface="+mj-lt"/>
                        <a:cs typeface="Century Gothic"/>
                      </a:endParaRPr>
                    </a:p>
                  </a:txBody>
                  <a:tcPr/>
                </a:tc>
                <a:tc>
                  <a:txBody>
                    <a:bodyPr/>
                    <a:lstStyle/>
                    <a:p>
                      <a:pPr algn="ctr"/>
                      <a:r>
                        <a:rPr lang="en-US" sz="3200" dirty="0" smtClean="0">
                          <a:latin typeface="+mj-lt"/>
                          <a:cs typeface="Century Gothic"/>
                        </a:rPr>
                        <a:t>3</a:t>
                      </a:r>
                      <a:endParaRPr lang="en-US" sz="3200" dirty="0">
                        <a:latin typeface="+mj-lt"/>
                        <a:cs typeface="Century Gothic"/>
                      </a:endParaRPr>
                    </a:p>
                  </a:txBody>
                  <a:tcPr/>
                </a:tc>
              </a:tr>
              <a:tr h="767715">
                <a:tc>
                  <a:txBody>
                    <a:bodyPr/>
                    <a:lstStyle/>
                    <a:p>
                      <a:pPr algn="ctr"/>
                      <a:r>
                        <a:rPr lang="en-US" sz="3200" dirty="0" smtClean="0">
                          <a:latin typeface="Century Gothic"/>
                          <a:cs typeface="Century Gothic"/>
                        </a:rPr>
                        <a:t>E</a:t>
                      </a:r>
                      <a:endParaRPr lang="en-US" sz="3200" dirty="0">
                        <a:latin typeface="Century Gothic"/>
                        <a:cs typeface="Century Gothic"/>
                      </a:endParaRPr>
                    </a:p>
                  </a:txBody>
                  <a:tcPr/>
                </a:tc>
                <a:tc>
                  <a:txBody>
                    <a:bodyPr/>
                    <a:lstStyle/>
                    <a:p>
                      <a:pPr algn="ctr"/>
                      <a:r>
                        <a:rPr lang="en-US" sz="3200" dirty="0" smtClean="0">
                          <a:latin typeface="Century Gothic"/>
                          <a:cs typeface="Century Gothic"/>
                        </a:rPr>
                        <a:t>69</a:t>
                      </a:r>
                      <a:endParaRPr lang="en-US" sz="3200" dirty="0">
                        <a:latin typeface="Century Gothic"/>
                        <a:cs typeface="Century Gothic"/>
                      </a:endParaRPr>
                    </a:p>
                  </a:txBody>
                  <a:tcPr/>
                </a:tc>
                <a:tc>
                  <a:txBody>
                    <a:bodyPr/>
                    <a:lstStyle/>
                    <a:p>
                      <a:pPr algn="ctr"/>
                      <a:r>
                        <a:rPr lang="en-US" sz="3200" dirty="0" smtClean="0">
                          <a:latin typeface="Century Gothic"/>
                          <a:cs typeface="Century Gothic"/>
                        </a:rPr>
                        <a:t>3</a:t>
                      </a:r>
                      <a:endParaRPr lang="en-US" sz="3200" dirty="0">
                        <a:latin typeface="Century Gothic"/>
                        <a:cs typeface="Century Gothic"/>
                      </a:endParaRPr>
                    </a:p>
                  </a:txBody>
                  <a:tcPr/>
                </a:tc>
              </a:tr>
            </a:tbl>
          </a:graphicData>
        </a:graphic>
      </p:graphicFrame>
      <p:sp>
        <p:nvSpPr>
          <p:cNvPr id="13" name="TextBox 12"/>
          <p:cNvSpPr txBox="1">
            <a:spLocks noChangeArrowheads="1"/>
          </p:cNvSpPr>
          <p:nvPr/>
        </p:nvSpPr>
        <p:spPr bwMode="auto">
          <a:xfrm>
            <a:off x="7162800" y="2476500"/>
            <a:ext cx="1828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pPr algn="ctr"/>
            <a:endParaRPr lang="en-US" sz="2800" b="1" dirty="0">
              <a:latin typeface="+mj-lt"/>
              <a:cs typeface="Century Gothic" charset="0"/>
            </a:endParaRPr>
          </a:p>
          <a:p>
            <a:pPr algn="ctr"/>
            <a:endParaRPr lang="en-US" sz="2800" b="1" dirty="0">
              <a:latin typeface="+mj-lt"/>
              <a:cs typeface="Century Gothic" charset="0"/>
            </a:endParaRPr>
          </a:p>
          <a:p>
            <a:pPr algn="ctr"/>
            <a:r>
              <a:rPr lang="en-US" sz="2800" b="1" dirty="0">
                <a:latin typeface="+mj-lt"/>
                <a:cs typeface="Century Gothic" charset="0"/>
              </a:rPr>
              <a:t>Median:</a:t>
            </a:r>
          </a:p>
          <a:p>
            <a:pPr algn="ctr"/>
            <a:r>
              <a:rPr lang="en-US" sz="2800" b="1" dirty="0">
                <a:latin typeface="+mj-lt"/>
                <a:cs typeface="Century Gothic" charset="0"/>
              </a:rPr>
              <a:t>56 </a:t>
            </a:r>
          </a:p>
          <a:p>
            <a:endParaRPr lang="en-US" sz="2800" dirty="0">
              <a:latin typeface="+mj-lt"/>
              <a:cs typeface="Century Gothic" charset="0"/>
            </a:endParaRPr>
          </a:p>
        </p:txBody>
      </p:sp>
      <p:cxnSp>
        <p:nvCxnSpPr>
          <p:cNvPr id="5" name="Straight Arrow Connector 4"/>
          <p:cNvCxnSpPr/>
          <p:nvPr/>
        </p:nvCxnSpPr>
        <p:spPr>
          <a:xfrm flipH="1">
            <a:off x="5375275" y="3648868"/>
            <a:ext cx="19050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Multiply 5"/>
          <p:cNvSpPr/>
          <p:nvPr/>
        </p:nvSpPr>
        <p:spPr>
          <a:xfrm>
            <a:off x="4575313" y="760561"/>
            <a:ext cx="914400" cy="609600"/>
          </a:xfrm>
          <a:prstGeom prst="mathMultiply">
            <a:avLst/>
          </a:prstGeom>
          <a:solidFill>
            <a:srgbClr val="C00000">
              <a:alpha val="3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
        <p:nvSpPr>
          <p:cNvPr id="12" name="Multiply 11"/>
          <p:cNvSpPr/>
          <p:nvPr/>
        </p:nvSpPr>
        <p:spPr>
          <a:xfrm>
            <a:off x="4575313" y="5507326"/>
            <a:ext cx="914400" cy="609600"/>
          </a:xfrm>
          <a:prstGeom prst="mathMultiply">
            <a:avLst/>
          </a:prstGeom>
          <a:solidFill>
            <a:srgbClr val="C00000">
              <a:alpha val="3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TextBox 2"/>
          <p:cNvSpPr txBox="1">
            <a:spLocks noChangeArrowheads="1"/>
          </p:cNvSpPr>
          <p:nvPr/>
        </p:nvSpPr>
        <p:spPr bwMode="auto">
          <a:xfrm>
            <a:off x="5375275" y="1114425"/>
            <a:ext cx="37687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r>
              <a:rPr lang="en-US" sz="2000" dirty="0">
                <a:latin typeface="+mj-lt"/>
              </a:rPr>
              <a:t>Students’ SGP scores are “weighted” depending on the amount of time they are enrolled with a teacher (per quarter</a:t>
            </a:r>
            <a:r>
              <a:rPr lang="en-US" sz="2000" dirty="0" smtClean="0">
                <a:latin typeface="+mj-lt"/>
              </a:rPr>
              <a:t>)</a:t>
            </a:r>
            <a:endParaRPr lang="en-US" sz="2000" dirty="0">
              <a:latin typeface="+mj-lt"/>
            </a:endParaRPr>
          </a:p>
        </p:txBody>
      </p:sp>
      <p:sp>
        <p:nvSpPr>
          <p:cNvPr id="14" name="Multiply 13"/>
          <p:cNvSpPr/>
          <p:nvPr/>
        </p:nvSpPr>
        <p:spPr>
          <a:xfrm>
            <a:off x="4572000" y="3754726"/>
            <a:ext cx="914400" cy="609600"/>
          </a:xfrm>
          <a:prstGeom prst="mathMultiply">
            <a:avLst/>
          </a:prstGeom>
          <a:solidFill>
            <a:srgbClr val="C00000">
              <a:alpha val="3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Multiply 14"/>
          <p:cNvSpPr/>
          <p:nvPr/>
        </p:nvSpPr>
        <p:spPr>
          <a:xfrm>
            <a:off x="4572000" y="4196051"/>
            <a:ext cx="914400" cy="609600"/>
          </a:xfrm>
          <a:prstGeom prst="mathMultiply">
            <a:avLst/>
          </a:prstGeom>
          <a:solidFill>
            <a:srgbClr val="C00000">
              <a:alpha val="3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Multiply 15"/>
          <p:cNvSpPr/>
          <p:nvPr/>
        </p:nvSpPr>
        <p:spPr>
          <a:xfrm>
            <a:off x="4578626" y="2502364"/>
            <a:ext cx="914400" cy="609600"/>
          </a:xfrm>
          <a:prstGeom prst="mathMultiply">
            <a:avLst/>
          </a:prstGeom>
          <a:solidFill>
            <a:srgbClr val="C00000">
              <a:alpha val="3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Multiply 17"/>
          <p:cNvSpPr/>
          <p:nvPr/>
        </p:nvSpPr>
        <p:spPr>
          <a:xfrm>
            <a:off x="4575313" y="1628450"/>
            <a:ext cx="914400" cy="609600"/>
          </a:xfrm>
          <a:prstGeom prst="mathMultiply">
            <a:avLst/>
          </a:prstGeom>
          <a:solidFill>
            <a:srgbClr val="C00000">
              <a:alpha val="3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Multiply 18"/>
          <p:cNvSpPr/>
          <p:nvPr/>
        </p:nvSpPr>
        <p:spPr>
          <a:xfrm>
            <a:off x="4575313" y="2059261"/>
            <a:ext cx="914400" cy="609600"/>
          </a:xfrm>
          <a:prstGeom prst="mathMultiply">
            <a:avLst/>
          </a:prstGeom>
          <a:solidFill>
            <a:srgbClr val="C00000">
              <a:alpha val="3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Multiply 19"/>
          <p:cNvSpPr/>
          <p:nvPr/>
        </p:nvSpPr>
        <p:spPr>
          <a:xfrm>
            <a:off x="4572000" y="1206276"/>
            <a:ext cx="914400" cy="609600"/>
          </a:xfrm>
          <a:prstGeom prst="mathMultiply">
            <a:avLst/>
          </a:prstGeom>
          <a:solidFill>
            <a:srgbClr val="C00000">
              <a:alpha val="3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mj-lt"/>
            </a:endParaRPr>
          </a:p>
        </p:txBody>
      </p:sp>
      <p:sp>
        <p:nvSpPr>
          <p:cNvPr id="21" name="Multiply 20"/>
          <p:cNvSpPr/>
          <p:nvPr/>
        </p:nvSpPr>
        <p:spPr>
          <a:xfrm>
            <a:off x="4572000" y="4631026"/>
            <a:ext cx="914400" cy="609600"/>
          </a:xfrm>
          <a:prstGeom prst="mathMultiply">
            <a:avLst/>
          </a:prstGeom>
          <a:solidFill>
            <a:srgbClr val="C00000">
              <a:alpha val="3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Multiply 21"/>
          <p:cNvSpPr/>
          <p:nvPr/>
        </p:nvSpPr>
        <p:spPr>
          <a:xfrm>
            <a:off x="4572000" y="5061390"/>
            <a:ext cx="914400" cy="609600"/>
          </a:xfrm>
          <a:prstGeom prst="mathMultiply">
            <a:avLst/>
          </a:prstGeom>
          <a:solidFill>
            <a:srgbClr val="C00000">
              <a:alpha val="3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Multiply 22"/>
          <p:cNvSpPr/>
          <p:nvPr/>
        </p:nvSpPr>
        <p:spPr>
          <a:xfrm>
            <a:off x="4575313" y="5914168"/>
            <a:ext cx="914400" cy="609600"/>
          </a:xfrm>
          <a:prstGeom prst="mathMultiply">
            <a:avLst/>
          </a:prstGeom>
          <a:solidFill>
            <a:srgbClr val="C00000">
              <a:alpha val="3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Multiply 23"/>
          <p:cNvSpPr/>
          <p:nvPr/>
        </p:nvSpPr>
        <p:spPr>
          <a:xfrm>
            <a:off x="4578626" y="2945228"/>
            <a:ext cx="914400" cy="609600"/>
          </a:xfrm>
          <a:prstGeom prst="mathMultiply">
            <a:avLst/>
          </a:prstGeom>
          <a:solidFill>
            <a:srgbClr val="C00000">
              <a:alpha val="3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TextBox 24"/>
          <p:cNvSpPr txBox="1">
            <a:spLocks noChangeArrowheads="1"/>
          </p:cNvSpPr>
          <p:nvPr/>
        </p:nvSpPr>
        <p:spPr bwMode="auto">
          <a:xfrm>
            <a:off x="5308600" y="4787900"/>
            <a:ext cx="3768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Palatino Linotype" charset="0"/>
                <a:ea typeface="MS PGothic" charset="0"/>
                <a:cs typeface="MS PGothic" charset="0"/>
              </a:defRPr>
            </a:lvl1pPr>
            <a:lvl2pPr marL="742950" indent="-285750">
              <a:defRPr sz="2400">
                <a:solidFill>
                  <a:schemeClr val="tx1"/>
                </a:solidFill>
                <a:latin typeface="Palatino Linotype" charset="0"/>
                <a:ea typeface="MS PGothic" charset="0"/>
                <a:cs typeface="MS PGothic" charset="0"/>
              </a:defRPr>
            </a:lvl2pPr>
            <a:lvl3pPr marL="1143000" indent="-228600">
              <a:defRPr sz="2400">
                <a:solidFill>
                  <a:schemeClr val="tx1"/>
                </a:solidFill>
                <a:latin typeface="Palatino Linotype" charset="0"/>
                <a:ea typeface="MS PGothic" charset="0"/>
                <a:cs typeface="MS PGothic" charset="0"/>
              </a:defRPr>
            </a:lvl3pPr>
            <a:lvl4pPr marL="1600200" indent="-228600">
              <a:defRPr sz="2400">
                <a:solidFill>
                  <a:schemeClr val="tx1"/>
                </a:solidFill>
                <a:latin typeface="Palatino Linotype" charset="0"/>
                <a:ea typeface="MS PGothic" charset="0"/>
                <a:cs typeface="MS PGothic" charset="0"/>
              </a:defRPr>
            </a:lvl4pPr>
            <a:lvl5pPr marL="2057400" indent="-228600">
              <a:defRPr sz="2400">
                <a:solidFill>
                  <a:schemeClr val="tx1"/>
                </a:solidFill>
                <a:latin typeface="Palatino Linotype"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Palatino Linotype" charset="0"/>
                <a:ea typeface="MS PGothic" charset="0"/>
                <a:cs typeface="MS PGothic" charset="0"/>
              </a:defRPr>
            </a:lvl9pPr>
          </a:lstStyle>
          <a:p>
            <a:pPr algn="ctr"/>
            <a:r>
              <a:rPr lang="en-US" sz="2000" dirty="0" smtClean="0">
                <a:latin typeface="+mj-lt"/>
              </a:rPr>
              <a:t>MSGP </a:t>
            </a:r>
            <a:r>
              <a:rPr lang="en-US" sz="2000" dirty="0">
                <a:latin typeface="+mj-lt"/>
              </a:rPr>
              <a:t>score is 56.</a:t>
            </a:r>
          </a:p>
        </p:txBody>
      </p:sp>
    </p:spTree>
    <p:extLst>
      <p:ext uri="{BB962C8B-B14F-4D97-AF65-F5344CB8AC3E}">
        <p14:creationId xmlns:p14="http://schemas.microsoft.com/office/powerpoint/2010/main" val="2230399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9"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9"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par>
                                <p:cTn id="30" presetID="9"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par>
                                <p:cTn id="33" presetID="9"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par>
                                <p:cTn id="36" presetID="9"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dissolve">
                                      <p:cBhvr>
                                        <p:cTn id="38" dur="500"/>
                                        <p:tgtEl>
                                          <p:spTgt spid="18"/>
                                        </p:tgtEl>
                                      </p:cBhvr>
                                    </p:animEffect>
                                  </p:childTnLst>
                                </p:cTn>
                              </p:par>
                              <p:par>
                                <p:cTn id="39" presetID="9"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dissolve">
                                      <p:cBhvr>
                                        <p:cTn id="41" dur="500"/>
                                        <p:tgtEl>
                                          <p:spTgt spid="19"/>
                                        </p:tgtEl>
                                      </p:cBhvr>
                                    </p:animEffect>
                                  </p:childTnLst>
                                </p:cTn>
                              </p:par>
                              <p:par>
                                <p:cTn id="42" presetID="9"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ssolve">
                                      <p:cBhvr>
                                        <p:cTn id="44" dur="500"/>
                                        <p:tgtEl>
                                          <p:spTgt spid="20"/>
                                        </p:tgtEl>
                                      </p:cBhvr>
                                    </p:animEffect>
                                  </p:childTnLst>
                                </p:cTn>
                              </p:par>
                              <p:par>
                                <p:cTn id="45" presetID="9"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par>
                                <p:cTn id="48" presetID="9"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dissolve">
                                      <p:cBhvr>
                                        <p:cTn id="50" dur="500"/>
                                        <p:tgtEl>
                                          <p:spTgt spid="22"/>
                                        </p:tgtEl>
                                      </p:cBhvr>
                                    </p:animEffect>
                                  </p:childTnLst>
                                </p:cTn>
                              </p:par>
                              <p:par>
                                <p:cTn id="51" presetID="9"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dissolve">
                                      <p:cBhvr>
                                        <p:cTn id="53" dur="500"/>
                                        <p:tgtEl>
                                          <p:spTgt spid="23"/>
                                        </p:tgtEl>
                                      </p:cBhvr>
                                    </p:animEffect>
                                  </p:childTnLst>
                                </p:cTn>
                              </p:par>
                              <p:par>
                                <p:cTn id="54" presetID="9" presetClass="entr" presetSubtype="0"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dissolve">
                                      <p:cBhvr>
                                        <p:cTn id="56" dur="500"/>
                                        <p:tgtEl>
                                          <p:spTgt spid="2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checkerboard(across)">
                                      <p:cBhvr>
                                        <p:cTn id="61" dur="500"/>
                                        <p:tgtEl>
                                          <p:spTgt spid="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checkerboard(across)">
                                      <p:cBhvr>
                                        <p:cTn id="6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P spid="25" grpId="0"/>
    </p:bldLst>
  </p:timing>
</p:sld>
</file>

<file path=ppt/theme/theme1.xml><?xml version="1.0" encoding="utf-8"?>
<a:theme xmlns:a="http://schemas.openxmlformats.org/drawingml/2006/main" name="OHR Training Template Horizont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A36E57CD384A459D808CD3EB3B8C72" ma:contentTypeVersion="0" ma:contentTypeDescription="Create a new document." ma:contentTypeScope="" ma:versionID="c8c3302116eefcfdc603fed048997d0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08E25B-B6B0-40BF-80FB-E68A54615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3B02C01-FFBE-4DDF-BBC9-41067BB0B4BF}">
  <ds:schemaRefs>
    <ds:schemaRef ds:uri="http://schemas.microsoft.com/sharepoint/v3/contenttype/forms"/>
  </ds:schemaRefs>
</ds:datastoreItem>
</file>

<file path=customXml/itemProps3.xml><?xml version="1.0" encoding="utf-8"?>
<ds:datastoreItem xmlns:ds="http://schemas.openxmlformats.org/officeDocument/2006/customXml" ds:itemID="{492247A0-69E5-4DC2-9746-5BA4D64C7B2A}">
  <ds:schemaRefs>
    <ds:schemaRef ds:uri="http://www.w3.org/XML/1998/namespace"/>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OHR Training Template Horizontal</Template>
  <TotalTime>29352</TotalTime>
  <Words>2090</Words>
  <Application>Microsoft Macintosh PowerPoint</Application>
  <PresentationFormat>On-screen Show (4:3)</PresentationFormat>
  <Paragraphs>256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OHR Training Template Horizontal</vt:lpstr>
      <vt:lpstr>Introduction to the Hawaii Growth Model</vt:lpstr>
      <vt:lpstr>The EES Uses Multiple Measures</vt:lpstr>
      <vt:lpstr>Questions Answered by  Student Growth Percentile (SGP)</vt:lpstr>
      <vt:lpstr>Video: What is Growth?</vt:lpstr>
      <vt:lpstr>Video: What is Growth?</vt:lpstr>
      <vt:lpstr>PowerPoint Presentation</vt:lpstr>
      <vt:lpstr>PowerPoint Presentation</vt:lpstr>
      <vt:lpstr>1.  Use Academic Peer Groups</vt:lpstr>
      <vt:lpstr>2. Weighted Medians are the Key</vt:lpstr>
      <vt:lpstr>3. SGP focuses on MEDIAN GROWTH PERCENTILE</vt:lpstr>
      <vt:lpstr>4.  There are TWO types of SGP</vt:lpstr>
      <vt:lpstr>There are TWO types of SGP</vt:lpstr>
      <vt:lpstr>5.  There is a ONE YEAR LAG time</vt:lpstr>
      <vt:lpstr>SGP determine Hawaii Growth Model Rating</vt:lpstr>
      <vt:lpstr>Questions?</vt:lpstr>
    </vt:vector>
  </TitlesOfParts>
  <Company>HIDOE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OHR EES</dc:creator>
  <cp:lastModifiedBy>Gisele Wong</cp:lastModifiedBy>
  <cp:revision>117</cp:revision>
  <cp:lastPrinted>2014-06-23T16:49:19Z</cp:lastPrinted>
  <dcterms:created xsi:type="dcterms:W3CDTF">2013-07-12T18:54:05Z</dcterms:created>
  <dcterms:modified xsi:type="dcterms:W3CDTF">2015-08-11T08:26:46Z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0x010100D0A36E57CD384A459D808CD3EB3B8C72</vt:lpwstr>
  </property>
</Properties>
</file>